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6" r:id="rId17"/>
    <p:sldId id="308" r:id="rId18"/>
    <p:sldId id="307" r:id="rId19"/>
    <p:sldId id="309" r:id="rId20"/>
    <p:sldId id="310" r:id="rId21"/>
    <p:sldId id="311" r:id="rId22"/>
    <p:sldId id="312" r:id="rId23"/>
    <p:sldId id="313" r:id="rId24"/>
    <p:sldId id="314" r:id="rId25"/>
    <p:sldId id="267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952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A65AE-FA84-4C2C-9613-6C20DAA8636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A0A62F5-C761-4061-A17B-05AE9184C57C}">
      <dgm:prSet/>
      <dgm:spPr/>
      <dgm:t>
        <a:bodyPr/>
        <a:lstStyle/>
        <a:p>
          <a:r>
            <a:rPr lang="es-MX"/>
            <a:t>Colaborar es una actitud de desarrollo humano en donde comprendemos que dependemos de los demás en sociedad.</a:t>
          </a:r>
          <a:endParaRPr lang="en-US"/>
        </a:p>
      </dgm:t>
    </dgm:pt>
    <dgm:pt modelId="{CA7EBA04-584D-4749-951D-8E0EC528E085}" type="parTrans" cxnId="{F253F087-EF4C-42F3-8CD7-3C8479D3E198}">
      <dgm:prSet/>
      <dgm:spPr/>
      <dgm:t>
        <a:bodyPr/>
        <a:lstStyle/>
        <a:p>
          <a:endParaRPr lang="en-US"/>
        </a:p>
      </dgm:t>
    </dgm:pt>
    <dgm:pt modelId="{D8DF5C2D-98A8-454B-99E1-AF281BD43D4A}" type="sibTrans" cxnId="{F253F087-EF4C-42F3-8CD7-3C8479D3E198}">
      <dgm:prSet/>
      <dgm:spPr/>
      <dgm:t>
        <a:bodyPr/>
        <a:lstStyle/>
        <a:p>
          <a:endParaRPr lang="en-US"/>
        </a:p>
      </dgm:t>
    </dgm:pt>
    <dgm:pt modelId="{D76E2727-6A95-4D62-BDFD-9A3CB0B39653}">
      <dgm:prSet/>
      <dgm:spPr/>
      <dgm:t>
        <a:bodyPr/>
        <a:lstStyle/>
        <a:p>
          <a:r>
            <a:rPr lang="es-MX"/>
            <a:t>Colaborar mejora los aprendizajes, no porque no existan los individuales, sino porque reconozco que mi inteligencia es producto de la tuya.</a:t>
          </a:r>
          <a:endParaRPr lang="en-US"/>
        </a:p>
      </dgm:t>
    </dgm:pt>
    <dgm:pt modelId="{B917FD01-3FD3-4B4B-B57F-423B8C752ED1}" type="parTrans" cxnId="{550428AB-2108-4CDF-861E-533345D0E3AC}">
      <dgm:prSet/>
      <dgm:spPr/>
      <dgm:t>
        <a:bodyPr/>
        <a:lstStyle/>
        <a:p>
          <a:endParaRPr lang="en-US"/>
        </a:p>
      </dgm:t>
    </dgm:pt>
    <dgm:pt modelId="{BF1C080A-4EF5-4ED5-9A9B-68066279B72B}" type="sibTrans" cxnId="{550428AB-2108-4CDF-861E-533345D0E3AC}">
      <dgm:prSet/>
      <dgm:spPr/>
      <dgm:t>
        <a:bodyPr/>
        <a:lstStyle/>
        <a:p>
          <a:endParaRPr lang="en-US"/>
        </a:p>
      </dgm:t>
    </dgm:pt>
    <dgm:pt modelId="{BEE62E30-0309-461F-BDC7-996AE22E7ECD}" type="pres">
      <dgm:prSet presAssocID="{686A65AE-FA84-4C2C-9613-6C20DAA86362}" presName="cycle" presStyleCnt="0">
        <dgm:presLayoutVars>
          <dgm:dir/>
          <dgm:resizeHandles val="exact"/>
        </dgm:presLayoutVars>
      </dgm:prSet>
      <dgm:spPr/>
    </dgm:pt>
    <dgm:pt modelId="{6B451599-80FE-4A2B-BCF8-AD8D01409B4C}" type="pres">
      <dgm:prSet presAssocID="{EA0A62F5-C761-4061-A17B-05AE9184C57C}" presName="node" presStyleLbl="node1" presStyleIdx="0" presStyleCnt="2">
        <dgm:presLayoutVars>
          <dgm:bulletEnabled val="1"/>
        </dgm:presLayoutVars>
      </dgm:prSet>
      <dgm:spPr/>
    </dgm:pt>
    <dgm:pt modelId="{838CD636-D3DA-446C-8B45-28C70520F6C7}" type="pres">
      <dgm:prSet presAssocID="{D8DF5C2D-98A8-454B-99E1-AF281BD43D4A}" presName="sibTrans" presStyleLbl="sibTrans2D1" presStyleIdx="0" presStyleCnt="2"/>
      <dgm:spPr/>
    </dgm:pt>
    <dgm:pt modelId="{D4EA9BD4-2D5D-4359-8FFD-A14388E3B50D}" type="pres">
      <dgm:prSet presAssocID="{D8DF5C2D-98A8-454B-99E1-AF281BD43D4A}" presName="connectorText" presStyleLbl="sibTrans2D1" presStyleIdx="0" presStyleCnt="2"/>
      <dgm:spPr/>
    </dgm:pt>
    <dgm:pt modelId="{42780EE6-30E6-429F-9DFE-558C212A3437}" type="pres">
      <dgm:prSet presAssocID="{D76E2727-6A95-4D62-BDFD-9A3CB0B39653}" presName="node" presStyleLbl="node1" presStyleIdx="1" presStyleCnt="2">
        <dgm:presLayoutVars>
          <dgm:bulletEnabled val="1"/>
        </dgm:presLayoutVars>
      </dgm:prSet>
      <dgm:spPr/>
    </dgm:pt>
    <dgm:pt modelId="{97FEF9A6-BCC2-4DE7-A577-E975AFAE60D7}" type="pres">
      <dgm:prSet presAssocID="{BF1C080A-4EF5-4ED5-9A9B-68066279B72B}" presName="sibTrans" presStyleLbl="sibTrans2D1" presStyleIdx="1" presStyleCnt="2"/>
      <dgm:spPr/>
    </dgm:pt>
    <dgm:pt modelId="{68EB70A8-78BE-48E9-A37D-3E8528DD721A}" type="pres">
      <dgm:prSet presAssocID="{BF1C080A-4EF5-4ED5-9A9B-68066279B72B}" presName="connectorText" presStyleLbl="sibTrans2D1" presStyleIdx="1" presStyleCnt="2"/>
      <dgm:spPr/>
    </dgm:pt>
  </dgm:ptLst>
  <dgm:cxnLst>
    <dgm:cxn modelId="{6552F100-0D95-4CA3-B181-147B73CA6B32}" type="presOf" srcId="{BF1C080A-4EF5-4ED5-9A9B-68066279B72B}" destId="{68EB70A8-78BE-48E9-A37D-3E8528DD721A}" srcOrd="1" destOrd="0" presId="urn:microsoft.com/office/officeart/2005/8/layout/cycle2"/>
    <dgm:cxn modelId="{AF860845-6A56-4380-BCD3-5B84F3C0C97F}" type="presOf" srcId="{BF1C080A-4EF5-4ED5-9A9B-68066279B72B}" destId="{97FEF9A6-BCC2-4DE7-A577-E975AFAE60D7}" srcOrd="0" destOrd="0" presId="urn:microsoft.com/office/officeart/2005/8/layout/cycle2"/>
    <dgm:cxn modelId="{9AE01A75-8121-4DCC-B3F7-AB221B047B4E}" type="presOf" srcId="{D76E2727-6A95-4D62-BDFD-9A3CB0B39653}" destId="{42780EE6-30E6-429F-9DFE-558C212A3437}" srcOrd="0" destOrd="0" presId="urn:microsoft.com/office/officeart/2005/8/layout/cycle2"/>
    <dgm:cxn modelId="{1337E483-2DC5-4049-AF3B-D3637BD99EA5}" type="presOf" srcId="{D8DF5C2D-98A8-454B-99E1-AF281BD43D4A}" destId="{D4EA9BD4-2D5D-4359-8FFD-A14388E3B50D}" srcOrd="1" destOrd="0" presId="urn:microsoft.com/office/officeart/2005/8/layout/cycle2"/>
    <dgm:cxn modelId="{F253F087-EF4C-42F3-8CD7-3C8479D3E198}" srcId="{686A65AE-FA84-4C2C-9613-6C20DAA86362}" destId="{EA0A62F5-C761-4061-A17B-05AE9184C57C}" srcOrd="0" destOrd="0" parTransId="{CA7EBA04-584D-4749-951D-8E0EC528E085}" sibTransId="{D8DF5C2D-98A8-454B-99E1-AF281BD43D4A}"/>
    <dgm:cxn modelId="{9092528F-48C4-48B9-B3E7-501641A9C867}" type="presOf" srcId="{EA0A62F5-C761-4061-A17B-05AE9184C57C}" destId="{6B451599-80FE-4A2B-BCF8-AD8D01409B4C}" srcOrd="0" destOrd="0" presId="urn:microsoft.com/office/officeart/2005/8/layout/cycle2"/>
    <dgm:cxn modelId="{550428AB-2108-4CDF-861E-533345D0E3AC}" srcId="{686A65AE-FA84-4C2C-9613-6C20DAA86362}" destId="{D76E2727-6A95-4D62-BDFD-9A3CB0B39653}" srcOrd="1" destOrd="0" parTransId="{B917FD01-3FD3-4B4B-B57F-423B8C752ED1}" sibTransId="{BF1C080A-4EF5-4ED5-9A9B-68066279B72B}"/>
    <dgm:cxn modelId="{A5528FC5-8AFC-4E88-BA04-C758B0D43CE9}" type="presOf" srcId="{D8DF5C2D-98A8-454B-99E1-AF281BD43D4A}" destId="{838CD636-D3DA-446C-8B45-28C70520F6C7}" srcOrd="0" destOrd="0" presId="urn:microsoft.com/office/officeart/2005/8/layout/cycle2"/>
    <dgm:cxn modelId="{C78AAFEF-25C0-45F9-8DBB-999D003CBABF}" type="presOf" srcId="{686A65AE-FA84-4C2C-9613-6C20DAA86362}" destId="{BEE62E30-0309-461F-BDC7-996AE22E7ECD}" srcOrd="0" destOrd="0" presId="urn:microsoft.com/office/officeart/2005/8/layout/cycle2"/>
    <dgm:cxn modelId="{D00DD162-8177-44CB-8122-7A510D93BC87}" type="presParOf" srcId="{BEE62E30-0309-461F-BDC7-996AE22E7ECD}" destId="{6B451599-80FE-4A2B-BCF8-AD8D01409B4C}" srcOrd="0" destOrd="0" presId="urn:microsoft.com/office/officeart/2005/8/layout/cycle2"/>
    <dgm:cxn modelId="{53FA8D36-8DE0-4189-8E5A-4FF6C675AC10}" type="presParOf" srcId="{BEE62E30-0309-461F-BDC7-996AE22E7ECD}" destId="{838CD636-D3DA-446C-8B45-28C70520F6C7}" srcOrd="1" destOrd="0" presId="urn:microsoft.com/office/officeart/2005/8/layout/cycle2"/>
    <dgm:cxn modelId="{E9A03C80-189F-4888-90FA-686735862B1F}" type="presParOf" srcId="{838CD636-D3DA-446C-8B45-28C70520F6C7}" destId="{D4EA9BD4-2D5D-4359-8FFD-A14388E3B50D}" srcOrd="0" destOrd="0" presId="urn:microsoft.com/office/officeart/2005/8/layout/cycle2"/>
    <dgm:cxn modelId="{A7E5E64F-13B5-4CA6-9953-9D7B841D3A16}" type="presParOf" srcId="{BEE62E30-0309-461F-BDC7-996AE22E7ECD}" destId="{42780EE6-30E6-429F-9DFE-558C212A3437}" srcOrd="2" destOrd="0" presId="urn:microsoft.com/office/officeart/2005/8/layout/cycle2"/>
    <dgm:cxn modelId="{ABE86147-336B-4D44-9F7D-DDADC3ECF78E}" type="presParOf" srcId="{BEE62E30-0309-461F-BDC7-996AE22E7ECD}" destId="{97FEF9A6-BCC2-4DE7-A577-E975AFAE60D7}" srcOrd="3" destOrd="0" presId="urn:microsoft.com/office/officeart/2005/8/layout/cycle2"/>
    <dgm:cxn modelId="{C495E16A-D1C7-4C77-AD60-47F59A6F30C2}" type="presParOf" srcId="{97FEF9A6-BCC2-4DE7-A577-E975AFAE60D7}" destId="{68EB70A8-78BE-48E9-A37D-3E8528DD721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51599-80FE-4A2B-BCF8-AD8D01409B4C}">
      <dsp:nvSpPr>
        <dsp:cNvPr id="0" name=""/>
        <dsp:cNvSpPr/>
      </dsp:nvSpPr>
      <dsp:spPr>
        <a:xfrm>
          <a:off x="941" y="1626680"/>
          <a:ext cx="2443350" cy="24433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/>
            <a:t>Colaborar es una actitud de desarrollo humano en donde comprendemos que dependemos de los demás en sociedad.</a:t>
          </a:r>
          <a:endParaRPr lang="en-US" sz="1500" kern="1200"/>
        </a:p>
      </dsp:txBody>
      <dsp:txXfrm>
        <a:off x="358761" y="1984500"/>
        <a:ext cx="1727710" cy="1727710"/>
      </dsp:txXfrm>
    </dsp:sp>
    <dsp:sp modelId="{838CD636-D3DA-446C-8B45-28C70520F6C7}">
      <dsp:nvSpPr>
        <dsp:cNvPr id="0" name=""/>
        <dsp:cNvSpPr/>
      </dsp:nvSpPr>
      <dsp:spPr>
        <a:xfrm>
          <a:off x="2253910" y="1281353"/>
          <a:ext cx="1523291" cy="824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253910" y="1446279"/>
        <a:ext cx="1275902" cy="494778"/>
      </dsp:txXfrm>
    </dsp:sp>
    <dsp:sp modelId="{42780EE6-30E6-429F-9DFE-558C212A3437}">
      <dsp:nvSpPr>
        <dsp:cNvPr id="0" name=""/>
        <dsp:cNvSpPr/>
      </dsp:nvSpPr>
      <dsp:spPr>
        <a:xfrm>
          <a:off x="3673044" y="1626680"/>
          <a:ext cx="2443350" cy="24433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/>
            <a:t>Colaborar mejora los aprendizajes, no porque no existan los individuales, sino porque reconozco que mi inteligencia es producto de la tuya.</a:t>
          </a:r>
          <a:endParaRPr lang="en-US" sz="1500" kern="1200"/>
        </a:p>
      </dsp:txBody>
      <dsp:txXfrm>
        <a:off x="4030864" y="1984500"/>
        <a:ext cx="1727710" cy="1727710"/>
      </dsp:txXfrm>
    </dsp:sp>
    <dsp:sp modelId="{97FEF9A6-BCC2-4DE7-A577-E975AFAE60D7}">
      <dsp:nvSpPr>
        <dsp:cNvPr id="0" name=""/>
        <dsp:cNvSpPr/>
      </dsp:nvSpPr>
      <dsp:spPr>
        <a:xfrm rot="10800000">
          <a:off x="2340134" y="3590727"/>
          <a:ext cx="1523291" cy="824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587523" y="3755653"/>
        <a:ext cx="1275902" cy="494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04D87-E5CE-41FE-8062-DDD22D5AE01E}" type="datetimeFigureOut">
              <a:rPr lang="es-MX" smtClean="0"/>
              <a:t>26/07/20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7CD14-468D-4FD1-87FC-D71C5AB80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03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638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425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DBBA2-5117-4270-AC60-CC2410917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09F6B6-5189-4E0F-A0E0-1FFAA7CD8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FEF95-1B0F-4A2D-B45C-44175C01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879D-7B45-48DE-BD98-8C5BD8324B49}" type="datetimeFigureOut">
              <a:rPr lang="es-MX" smtClean="0"/>
              <a:t>26/07/20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DDF06E-626D-4F38-BDCC-AD8B9AD8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CEFBD7-5FEB-4B72-B28A-EB1C22C5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81EC-1892-44DC-AD76-1E8B475CA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868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F799C-E47F-4105-93BA-E4DEEE2D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1767B9-8FEF-4A3F-B784-1C5D6E465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232B0-1A9C-4F92-8038-B51B1304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879D-7B45-48DE-BD98-8C5BD8324B49}" type="datetimeFigureOut">
              <a:rPr lang="es-MX" smtClean="0"/>
              <a:t>26/07/20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BBD071-C370-4774-8455-04A396B3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F4E8BF-AF2E-49D6-9B3B-A118F872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81EC-1892-44DC-AD76-1E8B475CA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44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58AAF0-9D46-4A3D-9459-A7EF728FA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4B995A-CF7C-449E-BB72-577E46D1A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FEABA-0DA0-422D-A908-4F104463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879D-7B45-48DE-BD98-8C5BD8324B49}" type="datetimeFigureOut">
              <a:rPr lang="es-MX" smtClean="0"/>
              <a:t>26/07/20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07769F-8FF8-4DB2-93C1-9980B53E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E3D739-E3B8-4745-979B-E5FE2D9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81EC-1892-44DC-AD76-1E8B475CA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531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5D853-BC9A-4F6A-B682-BED42DD3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3E5A6D-2DC9-4B26-ADEF-6E5EB4E85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30A7C9-73C8-426E-892C-4AB66FBB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879D-7B45-48DE-BD98-8C5BD8324B49}" type="datetimeFigureOut">
              <a:rPr lang="es-MX" smtClean="0"/>
              <a:t>26/07/20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F80B64-AB69-48A1-AF13-2A22DEE1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6057AC-0A9B-42A3-9E5F-D279101F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81EC-1892-44DC-AD76-1E8B475CA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112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B6F-0827-4AE1-855F-E5192E3E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BBFB02-9B80-4833-9BE7-ABDAA8FB8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51407B-52CB-4469-80E2-0EA8FB07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879D-7B45-48DE-BD98-8C5BD8324B49}" type="datetimeFigureOut">
              <a:rPr lang="es-MX" smtClean="0"/>
              <a:t>26/07/20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6B6BC2-6F38-4A84-88B6-F666707BA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D0793E-57AD-436B-B085-D4CE2D91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81EC-1892-44DC-AD76-1E8B475CA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10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331AD-AF77-4378-9BBB-D7579C47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6E451-8ADD-4E0C-B6C2-D461A32A7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617BF8-EE96-40BF-8FCE-7EC2B9668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6FC411-ADB0-4B39-BD87-3DE78106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879D-7B45-48DE-BD98-8C5BD8324B49}" type="datetimeFigureOut">
              <a:rPr lang="es-MX" smtClean="0"/>
              <a:t>26/07/20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B790DD-2A0C-4FF9-9D7D-EA48BEEC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D7EBFD-A943-4057-A283-63125B26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81EC-1892-44DC-AD76-1E8B475CA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5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E1A03-421F-4C2C-9E13-89543953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AD8E4C-BF63-44F8-99A8-43DB672FC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E53380-532C-47EA-BA1C-52A0AC250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0CD9F6-A3A4-4CEA-A9BB-5C15C5267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CB2691-3CCB-4261-BBB6-AD45C4950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B1AC90-C825-49AA-9891-EC1E95CF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879D-7B45-48DE-BD98-8C5BD8324B49}" type="datetimeFigureOut">
              <a:rPr lang="es-MX" smtClean="0"/>
              <a:t>26/07/20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EE5DD47-806B-45A0-899B-17D957AA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6DB904-2408-452B-BD48-FC4A580E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81EC-1892-44DC-AD76-1E8B475CA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294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52FED-A2CE-4EB2-9AA3-88EDD66D4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6DB049-F526-47F3-BCD9-82810A91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879D-7B45-48DE-BD98-8C5BD8324B49}" type="datetimeFigureOut">
              <a:rPr lang="es-MX" smtClean="0"/>
              <a:t>26/07/20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10E84B-17EB-4F2C-91ED-17EFC308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EC9720-DDB4-47CF-BAD3-13A96B55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81EC-1892-44DC-AD76-1E8B475CA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766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6E5E8C1-5A22-4192-8ECC-1F4AA47F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879D-7B45-48DE-BD98-8C5BD8324B49}" type="datetimeFigureOut">
              <a:rPr lang="es-MX" smtClean="0"/>
              <a:t>26/07/20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449CF6-9C8A-4DBF-8001-0787E424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23987D-81A5-4F58-B389-95F59F17B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81EC-1892-44DC-AD76-1E8B475CA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205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201CC-10FF-4D5B-B992-E18D8762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3AC878-3B0D-4B05-9DC5-60298C2B1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305C99-BCAC-4A56-8356-B8C523E85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E478F1-C79F-46C0-A697-8EC685AF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879D-7B45-48DE-BD98-8C5BD8324B49}" type="datetimeFigureOut">
              <a:rPr lang="es-MX" smtClean="0"/>
              <a:t>26/07/20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802E8A-8183-4C25-9C0A-96EDE18B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26F0BC-0479-453A-81EF-64143E1E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81EC-1892-44DC-AD76-1E8B475CA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05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352F1-2B44-4DF9-AF40-8343D336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5763DBF-6FC8-4546-B52C-1A4F87F81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80AD42-F69F-4CE1-BC54-25371A535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9B48BF-93B4-424E-80F4-E02C9640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879D-7B45-48DE-BD98-8C5BD8324B49}" type="datetimeFigureOut">
              <a:rPr lang="es-MX" smtClean="0"/>
              <a:t>26/07/20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CBF5CD-173C-4C1A-96D7-4F157355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44E731-D957-4A64-A1BD-32E70D73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81EC-1892-44DC-AD76-1E8B475CA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91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79700A-778D-4052-97E2-749A1482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39FED-68F1-420E-9C45-CB838A0E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BF922-62EC-4EBA-AB9D-78D6BF335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879D-7B45-48DE-BD98-8C5BD8324B49}" type="datetimeFigureOut">
              <a:rPr lang="es-MX" smtClean="0"/>
              <a:t>26/07/20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056F04-DC36-40AA-A3E3-03FE4344F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5AC72F-CC8F-4296-8CB6-07C11C236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681EC-1892-44DC-AD76-1E8B475CA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504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gr0mfEYhU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to 2" descr="Rectángulo azul">
            <a:extLst>
              <a:ext uri="{FF2B5EF4-FFF2-40B4-BE49-F238E27FC236}">
                <a16:creationId xmlns:a16="http://schemas.microsoft.com/office/drawing/2014/main" id="{482BBC39-5D4C-4E24-ADB1-5FFFBA7198DC}"/>
              </a:ext>
            </a:extLst>
          </p:cNvPr>
          <p:cNvSpPr/>
          <p:nvPr/>
        </p:nvSpPr>
        <p:spPr>
          <a:xfrm>
            <a:off x="-1824131" y="-1026074"/>
            <a:ext cx="15836304" cy="8910148"/>
          </a:xfrm>
          <a:prstGeom prst="rect">
            <a:avLst/>
          </a:prstGeom>
          <a:blipFill>
            <a:blip r:embed="rId3"/>
            <a:srcRect/>
            <a:stretch>
              <a:fillRect l="-12" r="-12"/>
            </a:stretch>
          </a:blipFill>
        </p:spPr>
        <p:txBody>
          <a:bodyPr wrap="square" lIns="0" tIns="0" rIns="0" bIns="0" rtlCol="0"/>
          <a:lstStyle/>
          <a:p>
            <a:pPr rtl="0"/>
            <a:endParaRPr lang="es-ES" sz="2339" dirty="0"/>
          </a:p>
        </p:txBody>
      </p:sp>
      <p:sp>
        <p:nvSpPr>
          <p:cNvPr id="4" name="objeto 3" descr="Personas con documento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>
          <a:xfrm>
            <a:off x="-1824790" y="-1026074"/>
            <a:ext cx="15836963" cy="891014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sz="2339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54452" y="316993"/>
            <a:ext cx="9685651" cy="4676817"/>
          </a:xfrm>
        </p:spPr>
        <p:txBody>
          <a:bodyPr rtlCol="0">
            <a:normAutofit fontScale="90000"/>
          </a:bodyPr>
          <a:lstStyle/>
          <a:p>
            <a:r>
              <a:rPr lang="es-MX" sz="8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Sesión 3. </a:t>
            </a:r>
            <a:r>
              <a:rPr lang="es-MX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Hacia nuevos roles de docentes y estudiantes</a:t>
            </a:r>
            <a:br>
              <a:rPr lang="es-ES" sz="6496" dirty="0">
                <a:latin typeface="Gill Sans MT" panose="020B0502020104020203" pitchFamily="34" charset="0"/>
              </a:rPr>
            </a:br>
            <a:br>
              <a:rPr lang="es-ES" sz="6496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s-ES" sz="6496" dirty="0">
                <a:solidFill>
                  <a:schemeClr val="bg1"/>
                </a:solidFill>
                <a:highlight>
                  <a:srgbClr val="0000FF"/>
                </a:highlight>
                <a:latin typeface="Gill Sans MT" panose="020B0502020104020203" pitchFamily="34" charset="0"/>
              </a:rPr>
              <a:t>TALLER INTENSIVO DE CAPACITACIÓN DOCENTE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54099" y="6245687"/>
            <a:ext cx="5437525" cy="1145926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/>
          <a:p>
            <a:pPr rtl="0"/>
            <a:r>
              <a:rPr lang="es-ES" dirty="0"/>
              <a:t>2020-2021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918704B-5F41-45B2-9005-D8E8A0AD60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6627A87C-1B43-42FB-BA3A-5B9A327A86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6292E-E973-4C65-9873-CFE5278D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Listado de palabras clave de la lectura y el vídeo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A30B4283-FBEC-469D-8FC8-30A08F03B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704213"/>
              </p:ext>
            </p:extLst>
          </p:nvPr>
        </p:nvGraphicFramePr>
        <p:xfrm>
          <a:off x="609600" y="1901371"/>
          <a:ext cx="10958285" cy="424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657">
                  <a:extLst>
                    <a:ext uri="{9D8B030D-6E8A-4147-A177-3AD203B41FA5}">
                      <a16:colId xmlns:a16="http://schemas.microsoft.com/office/drawing/2014/main" val="1973509280"/>
                    </a:ext>
                  </a:extLst>
                </a:gridCol>
                <a:gridCol w="2191657">
                  <a:extLst>
                    <a:ext uri="{9D8B030D-6E8A-4147-A177-3AD203B41FA5}">
                      <a16:colId xmlns:a16="http://schemas.microsoft.com/office/drawing/2014/main" val="3494097564"/>
                    </a:ext>
                  </a:extLst>
                </a:gridCol>
                <a:gridCol w="2191657">
                  <a:extLst>
                    <a:ext uri="{9D8B030D-6E8A-4147-A177-3AD203B41FA5}">
                      <a16:colId xmlns:a16="http://schemas.microsoft.com/office/drawing/2014/main" val="3249106222"/>
                    </a:ext>
                  </a:extLst>
                </a:gridCol>
                <a:gridCol w="2191657">
                  <a:extLst>
                    <a:ext uri="{9D8B030D-6E8A-4147-A177-3AD203B41FA5}">
                      <a16:colId xmlns:a16="http://schemas.microsoft.com/office/drawing/2014/main" val="420795319"/>
                    </a:ext>
                  </a:extLst>
                </a:gridCol>
                <a:gridCol w="2191657">
                  <a:extLst>
                    <a:ext uri="{9D8B030D-6E8A-4147-A177-3AD203B41FA5}">
                      <a16:colId xmlns:a16="http://schemas.microsoft.com/office/drawing/2014/main" val="1285114221"/>
                    </a:ext>
                  </a:extLst>
                </a:gridCol>
              </a:tblGrid>
              <a:tr h="468446">
                <a:tc gridSpan="5"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ESCRIBE AQUÍ LAS PALABRAS (CONCEPTOS) CLAVE</a:t>
                      </a:r>
                    </a:p>
                  </a:txBody>
                  <a:tcPr marL="118803" marR="118803" marT="59401" marB="59401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086591"/>
                  </a:ext>
                </a:extLst>
              </a:tr>
              <a:tr h="1014369">
                <a:tc>
                  <a:txBody>
                    <a:bodyPr/>
                    <a:lstStyle/>
                    <a:p>
                      <a:r>
                        <a:rPr lang="es-MX" sz="2500" dirty="0"/>
                        <a:t>Comunidad educativa</a:t>
                      </a:r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endParaRPr lang="es-MX" sz="2500" dirty="0"/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18803" marR="118803" marT="59401" marB="59401"/>
                </a:tc>
                <a:extLst>
                  <a:ext uri="{0D108BD9-81ED-4DB2-BD59-A6C34878D82A}">
                    <a16:rowId xmlns:a16="http://schemas.microsoft.com/office/drawing/2014/main" val="3601000508"/>
                  </a:ext>
                </a:extLst>
              </a:tr>
              <a:tr h="1014369">
                <a:tc>
                  <a:txBody>
                    <a:bodyPr/>
                    <a:lstStyle/>
                    <a:p>
                      <a:r>
                        <a:rPr lang="es-MX" sz="2500" dirty="0"/>
                        <a:t>Repensar lo educativo</a:t>
                      </a:r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endParaRPr lang="es-MX" sz="2500" dirty="0"/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18803" marR="118803" marT="59401" marB="59401"/>
                </a:tc>
                <a:extLst>
                  <a:ext uri="{0D108BD9-81ED-4DB2-BD59-A6C34878D82A}">
                    <a16:rowId xmlns:a16="http://schemas.microsoft.com/office/drawing/2014/main" val="448059021"/>
                  </a:ext>
                </a:extLst>
              </a:tr>
              <a:tr h="855980">
                <a:tc>
                  <a:txBody>
                    <a:bodyPr/>
                    <a:lstStyle/>
                    <a:p>
                      <a:endParaRPr lang="es-MX" sz="2500" dirty="0"/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endParaRPr lang="es-MX" sz="2500" dirty="0"/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18803" marR="118803" marT="59401" marB="59401"/>
                </a:tc>
                <a:extLst>
                  <a:ext uri="{0D108BD9-81ED-4DB2-BD59-A6C34878D82A}">
                    <a16:rowId xmlns:a16="http://schemas.microsoft.com/office/drawing/2014/main" val="1323814797"/>
                  </a:ext>
                </a:extLst>
              </a:tr>
              <a:tr h="855980">
                <a:tc>
                  <a:txBody>
                    <a:bodyPr/>
                    <a:lstStyle/>
                    <a:p>
                      <a:endParaRPr lang="es-MX" sz="2500" dirty="0"/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endParaRPr lang="es-MX" sz="2500" dirty="0"/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endParaRPr lang="es-MX" sz="2500" dirty="0"/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endParaRPr lang="es-MX" sz="2500"/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endParaRPr lang="es-MX" sz="2500" dirty="0"/>
                    </a:p>
                  </a:txBody>
                  <a:tcPr marL="118803" marR="118803" marT="59401" marB="59401"/>
                </a:tc>
                <a:extLst>
                  <a:ext uri="{0D108BD9-81ED-4DB2-BD59-A6C34878D82A}">
                    <a16:rowId xmlns:a16="http://schemas.microsoft.com/office/drawing/2014/main" val="4065508982"/>
                  </a:ext>
                </a:extLst>
              </a:tr>
            </a:tbl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D8F016-6CB1-4F15-9C38-A9CAA90B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10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9552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2FEFA-0926-41C9-9AA7-E1B398EF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2. Reflexión sobre el rol de docentes y estudiantes 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9516F336-4592-4C5D-94B3-0195CB790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605755"/>
              </p:ext>
            </p:extLst>
          </p:nvPr>
        </p:nvGraphicFramePr>
        <p:xfrm>
          <a:off x="653143" y="1690688"/>
          <a:ext cx="10885714" cy="452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2857">
                  <a:extLst>
                    <a:ext uri="{9D8B030D-6E8A-4147-A177-3AD203B41FA5}">
                      <a16:colId xmlns:a16="http://schemas.microsoft.com/office/drawing/2014/main" val="548444083"/>
                    </a:ext>
                  </a:extLst>
                </a:gridCol>
                <a:gridCol w="5442857">
                  <a:extLst>
                    <a:ext uri="{9D8B030D-6E8A-4147-A177-3AD203B41FA5}">
                      <a16:colId xmlns:a16="http://schemas.microsoft.com/office/drawing/2014/main" val="523646640"/>
                    </a:ext>
                  </a:extLst>
                </a:gridCol>
              </a:tblGrid>
              <a:tr h="36662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PREGUNTAS</a:t>
                      </a:r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MIS RESPUESTAS</a:t>
                      </a:r>
                    </a:p>
                  </a:txBody>
                  <a:tcPr marL="118803" marR="118803" marT="59401" marB="59401"/>
                </a:tc>
                <a:extLst>
                  <a:ext uri="{0D108BD9-81ED-4DB2-BD59-A6C34878D82A}">
                    <a16:rowId xmlns:a16="http://schemas.microsoft.com/office/drawing/2014/main" val="41840356"/>
                  </a:ext>
                </a:extLst>
              </a:tr>
              <a:tr h="646106">
                <a:tc>
                  <a:txBody>
                    <a:bodyPr/>
                    <a:lstStyle/>
                    <a:p>
                      <a:r>
                        <a:rPr lang="es-MX" sz="1800" b="1" dirty="0"/>
                        <a:t>En la actualidad, ¿qué características tiene un docente y un estudiante? </a:t>
                      </a:r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Ambos estan atraidos hacia la tecnología,enfrentan la insertidumbre y han desarrollado una gran capacidad de adaptación</a:t>
                      </a:r>
                    </a:p>
                  </a:txBody>
                  <a:tcPr marL="118803" marR="118803" marT="59401" marB="59401"/>
                </a:tc>
                <a:extLst>
                  <a:ext uri="{0D108BD9-81ED-4DB2-BD59-A6C34878D82A}">
                    <a16:rowId xmlns:a16="http://schemas.microsoft.com/office/drawing/2014/main" val="3467722828"/>
                  </a:ext>
                </a:extLst>
              </a:tr>
              <a:tr h="925586">
                <a:tc>
                  <a:txBody>
                    <a:bodyPr/>
                    <a:lstStyle/>
                    <a:p>
                      <a:r>
                        <a:rPr lang="es-MX" sz="1800" b="1" dirty="0"/>
                        <a:t>¿Cómo sería un nuevo rol del estudiante en el mundo actual lleno de desafíos e incertidumbres?</a:t>
                      </a:r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Un rol participativo de cambio de consciencia para el cuidado del planeta, del ambiente, el respeto a los animales, plantas, agua, con habilidades digitales para el aprendizaje mas allá del simple manejo de tecnologías.</a:t>
                      </a:r>
                    </a:p>
                  </a:txBody>
                  <a:tcPr marL="118803" marR="118803" marT="59401" marB="59401"/>
                </a:tc>
                <a:extLst>
                  <a:ext uri="{0D108BD9-81ED-4DB2-BD59-A6C34878D82A}">
                    <a16:rowId xmlns:a16="http://schemas.microsoft.com/office/drawing/2014/main" val="338708573"/>
                  </a:ext>
                </a:extLst>
              </a:tr>
              <a:tr h="646106">
                <a:tc>
                  <a:txBody>
                    <a:bodyPr/>
                    <a:lstStyle/>
                    <a:p>
                      <a:r>
                        <a:rPr lang="es-MX" sz="1800" b="1" dirty="0"/>
                        <a:t>¿Cuáles son los principales desafíos que se presentan en la función del docente? </a:t>
                      </a:r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Adaptarse a los cambio vertiginosos, aprender una nueva forma de enseñar y dar clases, hacer frente a la insertidumbre</a:t>
                      </a:r>
                    </a:p>
                  </a:txBody>
                  <a:tcPr marL="118803" marR="118803" marT="59401" marB="59401"/>
                </a:tc>
                <a:extLst>
                  <a:ext uri="{0D108BD9-81ED-4DB2-BD59-A6C34878D82A}">
                    <a16:rowId xmlns:a16="http://schemas.microsoft.com/office/drawing/2014/main" val="2680048878"/>
                  </a:ext>
                </a:extLst>
              </a:tr>
              <a:tr h="925586">
                <a:tc>
                  <a:txBody>
                    <a:bodyPr/>
                    <a:lstStyle/>
                    <a:p>
                      <a:r>
                        <a:rPr lang="es-MX" sz="1800" b="1" dirty="0"/>
                        <a:t>¿Qué habilidades, conocimientos, actitudes y valores son necesarios en un nuevo rol del docente?</a:t>
                      </a:r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Responsabilidad, autonocimiento, ser autodidácta, empatía,trabajo colaborativo, dominio de las TIC, adecuación y diseño de actividades educativas en diferentes formatos</a:t>
                      </a:r>
                    </a:p>
                  </a:txBody>
                  <a:tcPr marL="118803" marR="118803" marT="59401" marB="59401"/>
                </a:tc>
                <a:extLst>
                  <a:ext uri="{0D108BD9-81ED-4DB2-BD59-A6C34878D82A}">
                    <a16:rowId xmlns:a16="http://schemas.microsoft.com/office/drawing/2014/main" val="570261000"/>
                  </a:ext>
                </a:extLst>
              </a:tr>
              <a:tr h="925586">
                <a:tc>
                  <a:txBody>
                    <a:bodyPr/>
                    <a:lstStyle/>
                    <a:p>
                      <a:r>
                        <a:rPr lang="es-MX" sz="1800" b="1" dirty="0"/>
                        <a:t>¿Cómo transito hacia un nuevo rol docente que me permita ayudar a las y los alumnos a desarrollar su nuevo rol? </a:t>
                      </a:r>
                    </a:p>
                  </a:txBody>
                  <a:tcPr marL="118803" marR="118803" marT="59401" marB="59401"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Primero mediante el autonocimiento, identificar mis fortalezas y debilidades, porteriormente poner en practica habitos de profesionalización y de mejora personal.</a:t>
                      </a:r>
                    </a:p>
                  </a:txBody>
                  <a:tcPr marL="118803" marR="118803" marT="59401" marB="59401"/>
                </a:tc>
                <a:extLst>
                  <a:ext uri="{0D108BD9-81ED-4DB2-BD59-A6C34878D82A}">
                    <a16:rowId xmlns:a16="http://schemas.microsoft.com/office/drawing/2014/main" val="4104000546"/>
                  </a:ext>
                </a:extLst>
              </a:tr>
            </a:tbl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2B0F34-7ED6-4F03-893B-D762BD73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11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3247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33E4D-59D6-4615-ABCA-98AE5E0F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Dos frases para el decálogo de la colaboración de la escuela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175DD-C15D-4578-A586-6558647C3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sz="3638" dirty="0"/>
              <a:t>Saber manera tecnologías no significa tener procesos de aprendizaje o de enseñanza, es necesario una alfabetización digital, más allá del uso de computadora, table, PC, más con en sentido de exploración y reflexión del conocimiento.</a:t>
            </a:r>
          </a:p>
          <a:p>
            <a:r>
              <a:rPr lang="es-MX" sz="3638" dirty="0"/>
              <a:t>Los docentes debemos trascender el EGO y empezar a vernos como amigos, como colegas y como familia educativa, para compartir toda nuestra experiencia, evolucionar el Yo-Docente por el Nosotros-Docentes.</a:t>
            </a:r>
          </a:p>
          <a:p>
            <a:pPr marL="0" indent="0">
              <a:buNone/>
            </a:pPr>
            <a:endParaRPr lang="es-MX" sz="3638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7378A3-BD7B-4A18-8A32-E0480903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12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98891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F42F1-48E3-4438-883F-7BFC63B17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20" r="9090" b="2546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7BFC21-1BDE-47E3-B1C7-6FF3F2EB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TRABAJO EN EQUIPO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300FCAA-C98B-43B3-9812-57A6C3C4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64122" y="6996572"/>
            <a:ext cx="463977" cy="474384"/>
          </a:xfrm>
        </p:spPr>
        <p:txBody>
          <a:bodyPr/>
          <a:lstStyle/>
          <a:p>
            <a:pPr>
              <a:spcAft>
                <a:spcPts val="779"/>
              </a:spcAft>
            </a:pPr>
            <a:fld id="{82EE24B5-652C-4DB5-B7C3-B5BBEC1280B1}" type="slidenum">
              <a:rPr lang="es-ES" noProof="0" smtClean="0"/>
              <a:pPr>
                <a:spcAft>
                  <a:spcPts val="779"/>
                </a:spcAft>
              </a:pPr>
              <a:t>13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37091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0C821A-60E4-4201-823E-C6F59EAA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Actividad 3. Tríptico de los roles de docentes y estudiantes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ED0535-A3F5-4497-90F6-44644C5B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64122" y="6996572"/>
            <a:ext cx="463977" cy="474384"/>
          </a:xfrm>
        </p:spPr>
        <p:txBody>
          <a:bodyPr anchor="ctr">
            <a:normAutofit/>
          </a:bodyPr>
          <a:lstStyle/>
          <a:p>
            <a:pPr>
              <a:spcAft>
                <a:spcPts val="779"/>
              </a:spcAft>
            </a:pPr>
            <a:fld id="{82EE24B5-652C-4DB5-B7C3-B5BBEC1280B1}" type="slidenum">
              <a:rPr lang="es-ES" noProof="0" smtClean="0"/>
              <a:pPr>
                <a:spcAft>
                  <a:spcPts val="779"/>
                </a:spcAft>
              </a:pPr>
              <a:t>14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7497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456B85-D130-4963-9795-89D34EF3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15</a:t>
            </a:fld>
            <a:endParaRPr lang="es-ES" noProof="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0B7D730-87EB-4456-968D-62AA71CA0473}"/>
              </a:ext>
            </a:extLst>
          </p:cNvPr>
          <p:cNvSpPr/>
          <p:nvPr/>
        </p:nvSpPr>
        <p:spPr>
          <a:xfrm>
            <a:off x="-1824131" y="-1481893"/>
            <a:ext cx="5144967" cy="982178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338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212F36-2D5A-434A-A87F-673831B585B9}"/>
              </a:ext>
            </a:extLst>
          </p:cNvPr>
          <p:cNvSpPr/>
          <p:nvPr/>
        </p:nvSpPr>
        <p:spPr>
          <a:xfrm>
            <a:off x="3335130" y="-1481893"/>
            <a:ext cx="5144967" cy="98217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338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E800DFC-D4E5-497D-A90D-8EFAC1B1D718}"/>
              </a:ext>
            </a:extLst>
          </p:cNvPr>
          <p:cNvSpPr/>
          <p:nvPr/>
        </p:nvSpPr>
        <p:spPr>
          <a:xfrm>
            <a:off x="8465809" y="-1481893"/>
            <a:ext cx="5144967" cy="98217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338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1F859F-60BD-442C-A839-7D045DD0A8D3}"/>
              </a:ext>
            </a:extLst>
          </p:cNvPr>
          <p:cNvSpPr txBox="1"/>
          <p:nvPr/>
        </p:nvSpPr>
        <p:spPr>
          <a:xfrm>
            <a:off x="-1234281" y="-889446"/>
            <a:ext cx="4133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CARACTERÍSTICAS DEL DOCENTE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A9ECEF-52F6-4131-B90A-AC193E97734B}"/>
              </a:ext>
            </a:extLst>
          </p:cNvPr>
          <p:cNvSpPr txBox="1"/>
          <p:nvPr/>
        </p:nvSpPr>
        <p:spPr>
          <a:xfrm>
            <a:off x="-849102" y="974252"/>
            <a:ext cx="41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ESCRIBE AQUÍ TU RESPUESTA</a:t>
            </a:r>
          </a:p>
        </p:txBody>
      </p:sp>
      <p:pic>
        <p:nvPicPr>
          <p:cNvPr id="10" name="Imagen 9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FE10E371-9197-4A23-BAA7-8184A2A37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404" y="4737816"/>
            <a:ext cx="3237067" cy="32370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C681E16-387B-4B5C-BB90-B05E0813D1A6}"/>
              </a:ext>
            </a:extLst>
          </p:cNvPr>
          <p:cNvSpPr txBox="1"/>
          <p:nvPr/>
        </p:nvSpPr>
        <p:spPr>
          <a:xfrm>
            <a:off x="3826394" y="-889446"/>
            <a:ext cx="4133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NUEVO ROL DEL DOCENTE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B819A7-DE8F-490B-B62F-7D06F2E1D088}"/>
              </a:ext>
            </a:extLst>
          </p:cNvPr>
          <p:cNvSpPr txBox="1"/>
          <p:nvPr/>
        </p:nvSpPr>
        <p:spPr>
          <a:xfrm>
            <a:off x="3910686" y="1001713"/>
            <a:ext cx="41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Open Sans" panose="020B0606030504020204" pitchFamily="34" charset="0"/>
              </a:rPr>
              <a:t>ESCRIBE AQUÍ TU RESPUESTA</a:t>
            </a:r>
            <a:endParaRPr lang="es-MX" dirty="0"/>
          </a:p>
        </p:txBody>
      </p:sp>
      <p:pic>
        <p:nvPicPr>
          <p:cNvPr id="16" name="Imagen 15" descr="Imagen que contiene reloj&#10;&#10;Descripción generada automáticamente">
            <a:extLst>
              <a:ext uri="{FF2B5EF4-FFF2-40B4-BE49-F238E27FC236}">
                <a16:creationId xmlns:a16="http://schemas.microsoft.com/office/drawing/2014/main" id="{E02F3E44-4627-49BE-B9EA-D4E7CAFE9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65" y="4603473"/>
            <a:ext cx="3470915" cy="347091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807BD46-D5D7-4A69-BB79-383A536B26D8}"/>
              </a:ext>
            </a:extLst>
          </p:cNvPr>
          <p:cNvSpPr txBox="1"/>
          <p:nvPr/>
        </p:nvSpPr>
        <p:spPr>
          <a:xfrm>
            <a:off x="8887074" y="-1031386"/>
            <a:ext cx="4673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¿Cómo</a:t>
            </a:r>
          </a:p>
          <a:p>
            <a:pPr algn="ctr"/>
            <a:r>
              <a:rPr lang="es-MX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transitar hacia</a:t>
            </a:r>
          </a:p>
          <a:p>
            <a:pPr algn="ctr"/>
            <a:r>
              <a:rPr lang="es-MX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el nuevo rol del</a:t>
            </a:r>
          </a:p>
          <a:p>
            <a:pPr algn="ctr"/>
            <a:r>
              <a:rPr lang="es-MX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docente?</a:t>
            </a:r>
          </a:p>
        </p:txBody>
      </p:sp>
      <p:pic>
        <p:nvPicPr>
          <p:cNvPr id="20" name="Imagen 19" descr="Imagen que contiene interior, libro, pequeño, tabla&#10;&#10;Descripción generada automáticamente">
            <a:extLst>
              <a:ext uri="{FF2B5EF4-FFF2-40B4-BE49-F238E27FC236}">
                <a16:creationId xmlns:a16="http://schemas.microsoft.com/office/drawing/2014/main" id="{8A819131-4F34-4D3D-8EBD-9529627DD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66" y="5104149"/>
            <a:ext cx="4149110" cy="270340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DEBE8A9D-25E0-4735-B468-03EDFF83410E}"/>
              </a:ext>
            </a:extLst>
          </p:cNvPr>
          <p:cNvSpPr txBox="1"/>
          <p:nvPr/>
        </p:nvSpPr>
        <p:spPr>
          <a:xfrm>
            <a:off x="8986626" y="1169029"/>
            <a:ext cx="41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Open Sans" panose="020B0606030504020204" pitchFamily="34" charset="0"/>
              </a:rPr>
              <a:t>ESCRIBE AQUÍ TU RESPUESTA</a:t>
            </a:r>
            <a:endParaRPr lang="es-MX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F7D5D8C-6FCB-4705-B528-4CDD7295BB1E}"/>
              </a:ext>
            </a:extLst>
          </p:cNvPr>
          <p:cNvSpPr txBox="1"/>
          <p:nvPr/>
        </p:nvSpPr>
        <p:spPr>
          <a:xfrm>
            <a:off x="550644" y="5024692"/>
            <a:ext cx="234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ESCRIBE AQUÍ TU RESPUESTA</a:t>
            </a:r>
          </a:p>
        </p:txBody>
      </p:sp>
    </p:spTree>
    <p:extLst>
      <p:ext uri="{BB962C8B-B14F-4D97-AF65-F5344CB8AC3E}">
        <p14:creationId xmlns:p14="http://schemas.microsoft.com/office/powerpoint/2010/main" val="294647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456B85-D130-4963-9795-89D34EF3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16</a:t>
            </a:fld>
            <a:endParaRPr lang="es-ES" noProof="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0B7D730-87EB-4456-968D-62AA71CA0473}"/>
              </a:ext>
            </a:extLst>
          </p:cNvPr>
          <p:cNvSpPr/>
          <p:nvPr/>
        </p:nvSpPr>
        <p:spPr>
          <a:xfrm>
            <a:off x="-1824131" y="-1481893"/>
            <a:ext cx="5144967" cy="982178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338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212F36-2D5A-434A-A87F-673831B585B9}"/>
              </a:ext>
            </a:extLst>
          </p:cNvPr>
          <p:cNvSpPr/>
          <p:nvPr/>
        </p:nvSpPr>
        <p:spPr>
          <a:xfrm>
            <a:off x="3320842" y="-1481893"/>
            <a:ext cx="5144967" cy="98217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338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E800DFC-D4E5-497D-A90D-8EFAC1B1D718}"/>
              </a:ext>
            </a:extLst>
          </p:cNvPr>
          <p:cNvSpPr/>
          <p:nvPr/>
        </p:nvSpPr>
        <p:spPr>
          <a:xfrm>
            <a:off x="8465809" y="-1481893"/>
            <a:ext cx="5144967" cy="98217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338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1F859F-60BD-442C-A839-7D045DD0A8D3}"/>
              </a:ext>
            </a:extLst>
          </p:cNvPr>
          <p:cNvSpPr txBox="1"/>
          <p:nvPr/>
        </p:nvSpPr>
        <p:spPr>
          <a:xfrm>
            <a:off x="-1234281" y="-889446"/>
            <a:ext cx="4133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CARACTERÍSTICAS DEL ESTUDIANTE ACTUAL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A9ECEF-52F6-4131-B90A-AC193E97734B}"/>
              </a:ext>
            </a:extLst>
          </p:cNvPr>
          <p:cNvSpPr txBox="1"/>
          <p:nvPr/>
        </p:nvSpPr>
        <p:spPr>
          <a:xfrm>
            <a:off x="-1234281" y="1001715"/>
            <a:ext cx="41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ESCRIBE AQUÍ TU RESPUESTA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C681E16-387B-4B5C-BB90-B05E0813D1A6}"/>
              </a:ext>
            </a:extLst>
          </p:cNvPr>
          <p:cNvSpPr txBox="1"/>
          <p:nvPr/>
        </p:nvSpPr>
        <p:spPr>
          <a:xfrm>
            <a:off x="3826394" y="-889446"/>
            <a:ext cx="4133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NUEVO ROL DEL ESTUDIANTE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B819A7-DE8F-490B-B62F-7D06F2E1D088}"/>
              </a:ext>
            </a:extLst>
          </p:cNvPr>
          <p:cNvSpPr txBox="1"/>
          <p:nvPr/>
        </p:nvSpPr>
        <p:spPr>
          <a:xfrm>
            <a:off x="3910686" y="1001714"/>
            <a:ext cx="41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ESCRIBE AQUÍ TU RESPUESTA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807BD46-D5D7-4A69-BB79-383A536B26D8}"/>
              </a:ext>
            </a:extLst>
          </p:cNvPr>
          <p:cNvSpPr txBox="1"/>
          <p:nvPr/>
        </p:nvSpPr>
        <p:spPr>
          <a:xfrm>
            <a:off x="7937310" y="-1509904"/>
            <a:ext cx="5874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¿Cómo</a:t>
            </a:r>
          </a:p>
          <a:p>
            <a:pPr algn="ctr"/>
            <a:r>
              <a:rPr lang="es-MX" sz="32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provocar el</a:t>
            </a:r>
          </a:p>
          <a:p>
            <a:pPr algn="ctr"/>
            <a:r>
              <a:rPr lang="es-MX" sz="32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desarrollo del</a:t>
            </a:r>
          </a:p>
          <a:p>
            <a:pPr algn="ctr"/>
            <a:r>
              <a:rPr lang="es-MX" sz="32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nuevo rol del</a:t>
            </a:r>
          </a:p>
          <a:p>
            <a:pPr algn="ctr"/>
            <a:r>
              <a:rPr lang="es-MX" sz="32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estudiante?</a:t>
            </a:r>
            <a:endParaRPr lang="es-MX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BE8A9D-25E0-4735-B468-03EDFF83410E}"/>
              </a:ext>
            </a:extLst>
          </p:cNvPr>
          <p:cNvSpPr txBox="1"/>
          <p:nvPr/>
        </p:nvSpPr>
        <p:spPr>
          <a:xfrm>
            <a:off x="8925453" y="1443841"/>
            <a:ext cx="41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ESCRIBE AQUÍ TU RESPUESTA</a:t>
            </a:r>
          </a:p>
        </p:txBody>
      </p:sp>
      <p:pic>
        <p:nvPicPr>
          <p:cNvPr id="9" name="Imagen 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123973D1-083D-4617-B73E-6DF9E19D8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281" y="5010434"/>
            <a:ext cx="4293164" cy="2884470"/>
          </a:xfrm>
          <a:prstGeom prst="rect">
            <a:avLst/>
          </a:prstGeom>
        </p:spPr>
      </p:pic>
      <p:pic>
        <p:nvPicPr>
          <p:cNvPr id="13" name="Imagen 12" descr="Imagen que contiene pastel, cumpleaños, tabla, dibujo&#10;&#10;Descripción generada automáticamente">
            <a:extLst>
              <a:ext uri="{FF2B5EF4-FFF2-40B4-BE49-F238E27FC236}">
                <a16:creationId xmlns:a16="http://schemas.microsoft.com/office/drawing/2014/main" id="{6F1D345A-B807-414F-B447-B5B3B5482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34" y="3620148"/>
            <a:ext cx="2169912" cy="433982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5449842-074A-484A-921A-332F42C5544D}"/>
              </a:ext>
            </a:extLst>
          </p:cNvPr>
          <p:cNvSpPr txBox="1"/>
          <p:nvPr/>
        </p:nvSpPr>
        <p:spPr>
          <a:xfrm>
            <a:off x="3742109" y="3846688"/>
            <a:ext cx="219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ESCRIBE AQUÍ TU RESPUESTA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5DFDC8C-A7C4-41A3-A2E4-1F518639D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894" y="5462967"/>
            <a:ext cx="3378617" cy="249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65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F42F1-48E3-4438-883F-7BFC63B17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70" r="9090" b="2521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7BFC21-1BDE-47E3-B1C7-6FF3F2EB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PLENARIA VIRTUAL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300FCAA-C98B-43B3-9812-57A6C3C4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64122" y="6996572"/>
            <a:ext cx="463977" cy="474384"/>
          </a:xfrm>
        </p:spPr>
        <p:txBody>
          <a:bodyPr/>
          <a:lstStyle/>
          <a:p>
            <a:pPr>
              <a:spcAft>
                <a:spcPts val="779"/>
              </a:spcAft>
            </a:pPr>
            <a:fld id="{82EE24B5-652C-4DB5-B7C3-B5BBEC1280B1}" type="slidenum">
              <a:rPr lang="es-ES" noProof="0" smtClean="0"/>
              <a:pPr>
                <a:spcAft>
                  <a:spcPts val="779"/>
                </a:spcAft>
              </a:pPr>
              <a:t>17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8027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3F2844-0D34-4897-974C-376CE50E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s-MX" sz="4000">
                <a:solidFill>
                  <a:srgbClr val="FFFFFF"/>
                </a:solidFill>
              </a:rPr>
              <a:t>Actividad 4. El nuevo rol de docentes y estudiantes (50 minutos)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10B78-CC17-468E-A5EC-5B4771C26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s-MX" sz="2400" dirty="0"/>
              <a:t>Presentación de los trípticos.</a:t>
            </a:r>
          </a:p>
          <a:p>
            <a:r>
              <a:rPr lang="es-MX" sz="2400" dirty="0"/>
              <a:t>El tríptico que cada equipo elaboró es un referente para orientar el trabajo con las y los a las y los alumnos, por lo que les sugiero hacerlo visible en el aula, la escuela y compartirlo con las familias. Tengamos en cuenta que las reflexiones y orientaciones plasmadas en el tríptico también nos pueden permitir guiar la actividad entre las y los alumnos y la de las familias hacia un trabajo más colaborativo. Este producto puede retomarse para elaborar el periódico mural.</a:t>
            </a:r>
          </a:p>
        </p:txBody>
      </p:sp>
    </p:spTree>
    <p:extLst>
      <p:ext uri="{BB962C8B-B14F-4D97-AF65-F5344CB8AC3E}">
        <p14:creationId xmlns:p14="http://schemas.microsoft.com/office/powerpoint/2010/main" val="3567345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42446A-E37A-4703-A93C-F8F32AA9E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Actividad 5. Los nuevos roles y el aprendizaje colaborativo (60 minutos)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69C5F-05ED-4023-93F7-1B8C7F19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(Preparar presentación o mapa conceptual apoyándose en el Anexo 6). 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9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454983-40BB-4966-9C3C-5C8A7552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Propósito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55A0F9-B9B4-49C3-90C3-76510F4F9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Reflexionar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sobre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construcción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transición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hacia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rol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docente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que impulse a sus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estudiantes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aprender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de forma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colaborativa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promoviendo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trabajo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equipo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y el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trabajo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autónomo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partir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experiencia</a:t>
            </a: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y saber.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3246AA-E220-4BB7-B717-F9E42CA0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64122" y="6996572"/>
            <a:ext cx="463977" cy="474384"/>
          </a:xfrm>
        </p:spPr>
        <p:txBody>
          <a:bodyPr anchor="ctr">
            <a:normAutofit/>
          </a:bodyPr>
          <a:lstStyle/>
          <a:p>
            <a:pPr>
              <a:spcAft>
                <a:spcPts val="779"/>
              </a:spcAft>
            </a:pPr>
            <a:fld id="{82EE24B5-652C-4DB5-B7C3-B5BBEC1280B1}" type="slidenum">
              <a:rPr lang="es-ES" noProof="0" smtClean="0"/>
              <a:pPr>
                <a:spcAft>
                  <a:spcPts val="779"/>
                </a:spcAft>
              </a:pPr>
              <a:t>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79385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4A786B-589E-4903-8DB4-72C52FA9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31" y="0"/>
            <a:ext cx="1138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37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2EBA6-BE8D-4968-91B0-221304A5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Diálogo educativo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BCD27FC-2FAE-4E0A-A6A9-8B1F709548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268882"/>
              </p:ext>
            </p:extLst>
          </p:nvPr>
        </p:nvGraphicFramePr>
        <p:xfrm>
          <a:off x="838200" y="1825625"/>
          <a:ext cx="10515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500">
                  <a:extLst>
                    <a:ext uri="{9D8B030D-6E8A-4147-A177-3AD203B41FA5}">
                      <a16:colId xmlns:a16="http://schemas.microsoft.com/office/drawing/2014/main" val="3254830488"/>
                    </a:ext>
                  </a:extLst>
                </a:gridCol>
                <a:gridCol w="6388100">
                  <a:extLst>
                    <a:ext uri="{9D8B030D-6E8A-4147-A177-3AD203B41FA5}">
                      <a16:colId xmlns:a16="http://schemas.microsoft.com/office/drawing/2014/main" val="1317006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s-MX" dirty="0"/>
                        <a:t>La colaboración es útil porque…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Mejora los aprendizajes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236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Me gustaría aprender a colaborar para… </a:t>
                      </a:r>
                    </a:p>
                    <a:p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ser mejor ciudadano.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23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Mis experiencias de colaboración son… </a:t>
                      </a:r>
                    </a:p>
                    <a:p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cuando diseñe diplomados.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30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Mejoro mi disposición a la colaborar cuando… </a:t>
                      </a:r>
                    </a:p>
                    <a:p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estoy abierto a la escucha atenta, y al no juicio.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18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Siento motivación a colaborar cuando…</a:t>
                      </a:r>
                    </a:p>
                    <a:p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vamos a innovar.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45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896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06335F-224A-4877-8F21-D368EB60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s-MX" sz="3500"/>
              <a:t>A partir de las ideas más significativas del día, escribiremos dos frases para el Decálogo de la colaboración en la escuela.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725F33-435F-480E-996D-205671CDC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594360" y="73152"/>
            <a:chExt cx="1178966" cy="232963"/>
          </a:xfrm>
        </p:grpSpPr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07687CC5-056E-447F-A348-E9196E738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4B7194FF-E2A4-49A6-A54A-A0B6A1AC2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7ED6E1D0-56BF-487D-9BD1-5D8FD7938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AD27C1B6-91C6-4DFC-99E9-F0B83DC5D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B4A16B45-8536-4A38-B36E-A26F7ACED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F64F5F52-7BB7-4B43-BB5B-67DB66689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789C00E1-E374-485E-A40E-BCF0E6C8A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9AEDDA19-1BE9-4BD1-A087-110713905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9BF3970B-5A82-4527-AB38-536DF5FCF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B0A9D7D8-F150-43E1-83AD-CE553B3BD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F94325E-CD9B-4404-A2CF-D130B5387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E5DF248-D56C-4D96-920E-D1FC7FDDA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C0B1AD48-9001-4AEF-AA30-56CAEC2B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864399F-6339-4CD7-A92C-52BA2D57A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A4AC9BF-79DA-4D77-8227-BC5CC7563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4310BC6-6BB6-49A0-88BA-4302E8E4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840B5CD-1F12-405E-89D3-92A9D1738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D8181A7-FF60-4734-B51C-E622917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BF5BAC90-7E94-452F-B85C-17EB7C248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DABFDCB-F31D-4192-A6C4-9841F0E4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2F49BD4D-8118-40B9-B55B-6706CBC32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512660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106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263053-9C58-4107-85B6-EE72F839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Cierre de la sesión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E14B0B-2C0E-40DD-BE05-1CBD9D230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s-MX" sz="32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equipo encargado de la síntesis rescata lo aprendido del día.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26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8D7392-0DAA-4E01-A9B7-2BB9CFE1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es-MX" sz="3100">
                <a:solidFill>
                  <a:srgbClr val="000000"/>
                </a:solidFill>
              </a:rPr>
              <a:t>Preparación del trabajo individual y en equipo para la sesión 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EC8085-04A4-4E73-961B-726BF5961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09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s-MX" sz="2000" dirty="0">
                <a:solidFill>
                  <a:srgbClr val="000000"/>
                </a:solidFill>
              </a:rPr>
              <a:t>El tema de la sesión de mañana es “El aprendizaje colaborativo en el aula de la NEM”</a:t>
            </a:r>
          </a:p>
          <a:p>
            <a:r>
              <a:rPr lang="es-MX" sz="2000" dirty="0">
                <a:solidFill>
                  <a:srgbClr val="000000"/>
                </a:solidFill>
              </a:rPr>
              <a:t>Para las actividades 2 y 3 nos reuniremos mañana en plenaria virtual, por lo que es necesario que acordemos la hora de reunión.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B8593B-0AB8-4071-BC42-1CC67052F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25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 rtlCol="0">
            <a:normAutofit/>
          </a:bodyPr>
          <a:lstStyle/>
          <a:p>
            <a:pPr algn="l" rtl="0"/>
            <a:r>
              <a:rPr lang="es-ES" b="1"/>
              <a:t>Muchas </a:t>
            </a:r>
            <a:br>
              <a:rPr lang="es-ES" b="1"/>
            </a:br>
            <a:r>
              <a:rPr lang="es-ES"/>
              <a:t>gracias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28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Block Arc 30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441E372-5B5E-084B-ADAD-40818FF1B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F42F1-48E3-4438-883F-7BFC63B174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1358" r="-1" b="33501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7D7BFC21-1BDE-47E3-B1C7-6FF3F2EB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TRABAJO INDIVIDUAL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300FCAA-C98B-43B3-9812-57A6C3C4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64122" y="6996572"/>
            <a:ext cx="463977" cy="474384"/>
          </a:xfrm>
        </p:spPr>
        <p:txBody>
          <a:bodyPr/>
          <a:lstStyle/>
          <a:p>
            <a:pPr>
              <a:spcAft>
                <a:spcPts val="779"/>
              </a:spcAft>
            </a:pPr>
            <a:fld id="{82EE24B5-652C-4DB5-B7C3-B5BBEC1280B1}" type="slidenum">
              <a:rPr lang="es-ES" noProof="0" smtClean="0"/>
              <a:pPr>
                <a:spcAft>
                  <a:spcPts val="779"/>
                </a:spcAft>
              </a:pPr>
              <a:t>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21622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F0E35-9573-4085-A688-7114D3E4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1. Los retos de enseñar y aprender desde el contexto actual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0E0369-D65B-4752-8618-6D8FDCA07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638" dirty="0"/>
              <a:t>Revisa los siguientes materiales</a:t>
            </a:r>
          </a:p>
          <a:p>
            <a:pPr lvl="1"/>
            <a:r>
              <a:rPr lang="es-MX" sz="3638" dirty="0"/>
              <a:t>Video 12. Nuevas formas de aprender y enseñar a partir de la pandemia </a:t>
            </a:r>
            <a:r>
              <a:rPr lang="es-MX" sz="3638" dirty="0">
                <a:hlinkClick r:id="rId2"/>
              </a:rPr>
              <a:t>https://youtu.be/Tgr0mfEYhUs</a:t>
            </a:r>
            <a:r>
              <a:rPr lang="es-MX" sz="3638" dirty="0"/>
              <a:t> (del 0:09 al 7:40).</a:t>
            </a:r>
          </a:p>
          <a:p>
            <a:pPr lvl="1"/>
            <a:r>
              <a:rPr lang="es-MX" sz="3638" dirty="0"/>
              <a:t>Anexo 5. Eréndira Piñón, Los maestros frente a la crisis de la covid-19 ¡Mis alumnos no tienen internet! </a:t>
            </a:r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EF5CA5-2A5B-4218-A12D-B858D468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7701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88EBF2-6873-4EA3-95B4-59510AAFC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421" y="643467"/>
            <a:ext cx="8409157" cy="5571066"/>
          </a:xfrm>
          <a:prstGeom prst="rect">
            <a:avLst/>
          </a:prstGeom>
          <a:noFill/>
        </p:spPr>
      </p:pic>
      <p:sp>
        <p:nvSpPr>
          <p:cNvPr id="2" name="Marcador de número de diapositiva 1" hidden="1">
            <a:extLst>
              <a:ext uri="{FF2B5EF4-FFF2-40B4-BE49-F238E27FC236}">
                <a16:creationId xmlns:a16="http://schemas.microsoft.com/office/drawing/2014/main" id="{9DA86284-D083-4427-B4B0-CC62B37F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779"/>
              </a:spcAft>
            </a:pPr>
            <a:fld id="{82EE24B5-652C-4DB5-B7C3-B5BBEC1280B1}" type="slidenum">
              <a:rPr lang="es-ES" noProof="0" smtClean="0"/>
              <a:pPr>
                <a:spcAft>
                  <a:spcPts val="779"/>
                </a:spcAft>
              </a:pPr>
              <a:t>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3806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BF2A4E-B008-4AB0-BBB1-1A33D3839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  <a:noFill/>
        </p:spPr>
      </p:pic>
      <p:sp>
        <p:nvSpPr>
          <p:cNvPr id="2" name="Marcador de número de diapositiva 1" hidden="1">
            <a:extLst>
              <a:ext uri="{FF2B5EF4-FFF2-40B4-BE49-F238E27FC236}">
                <a16:creationId xmlns:a16="http://schemas.microsoft.com/office/drawing/2014/main" id="{835242C9-A71E-4C70-95F3-CEB34106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779"/>
              </a:spcAft>
            </a:pPr>
            <a:fld id="{82EE24B5-652C-4DB5-B7C3-B5BBEC1280B1}" type="slidenum">
              <a:rPr lang="es-ES" noProof="0" smtClean="0"/>
              <a:pPr>
                <a:spcAft>
                  <a:spcPts val="779"/>
                </a:spcAft>
              </a:pPr>
              <a:t>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8447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B83347-B4F2-46B0-A169-9B3018C4C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34356"/>
            <a:ext cx="10905066" cy="4389288"/>
          </a:xfrm>
          <a:prstGeom prst="rect">
            <a:avLst/>
          </a:prstGeom>
          <a:noFill/>
        </p:spPr>
      </p:pic>
      <p:sp>
        <p:nvSpPr>
          <p:cNvPr id="2" name="Marcador de número de diapositiva 1" hidden="1">
            <a:extLst>
              <a:ext uri="{FF2B5EF4-FFF2-40B4-BE49-F238E27FC236}">
                <a16:creationId xmlns:a16="http://schemas.microsoft.com/office/drawing/2014/main" id="{0F242765-F56C-49DB-AFB9-62E4B519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779"/>
              </a:spcAft>
            </a:pPr>
            <a:fld id="{82EE24B5-652C-4DB5-B7C3-B5BBEC1280B1}" type="slidenum">
              <a:rPr lang="es-ES" noProof="0" smtClean="0"/>
              <a:pPr>
                <a:spcAft>
                  <a:spcPts val="779"/>
                </a:spcAft>
              </a:pPr>
              <a:t>7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682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308EF8-4F5B-467B-8D50-05CEFF371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213" y="643467"/>
            <a:ext cx="7119573" cy="5571066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76193C2-21FB-44FE-802A-26560374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82EE24B5-652C-4DB5-B7C3-B5BBEC1280B1}" type="slidenum">
              <a:rPr lang="es-ES" noProof="0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8</a:t>
            </a:fld>
            <a:endParaRPr lang="es-ES" noProof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5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3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7CA1F7-C383-4565-B055-75DDF1B37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32" y="643467"/>
            <a:ext cx="7211735" cy="5571066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AF2332E-2690-40EE-B47A-E03AA3B7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82EE24B5-652C-4DB5-B7C3-B5BBEC1280B1}" type="slidenum">
              <a:rPr lang="es-ES" noProof="0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9</a:t>
            </a:fld>
            <a:endParaRPr lang="es-ES" noProof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77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898</Words>
  <Application>Microsoft Macintosh PowerPoint</Application>
  <PresentationFormat>Panorámica</PresentationFormat>
  <Paragraphs>97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Gill Sans MT</vt:lpstr>
      <vt:lpstr>Open Sans</vt:lpstr>
      <vt:lpstr>Tema de Office</vt:lpstr>
      <vt:lpstr>Sesión 3. Hacia nuevos roles de docentes y estudiantes  TALLER INTENSIVO DE CAPACITACIÓN DOCENTE</vt:lpstr>
      <vt:lpstr>Propósito</vt:lpstr>
      <vt:lpstr>TRABAJO INDIVIDUAL</vt:lpstr>
      <vt:lpstr>Actividad 1. Los retos de enseñar y aprender desde el contexto actual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Listado de palabras clave de la lectura y el vídeo</vt:lpstr>
      <vt:lpstr>Actividad 2. Reflexión sobre el rol de docentes y estudiantes </vt:lpstr>
      <vt:lpstr>Dos frases para el decálogo de la colaboración de la escuela</vt:lpstr>
      <vt:lpstr>TRABAJO EN EQUIPO</vt:lpstr>
      <vt:lpstr>Actividad 3. Tríptico de los roles de docentes y estudiantes</vt:lpstr>
      <vt:lpstr>Presentación de PowerPoint</vt:lpstr>
      <vt:lpstr>Presentación de PowerPoint</vt:lpstr>
      <vt:lpstr>PLENARIA VIRTUAL</vt:lpstr>
      <vt:lpstr>Actividad 4. El nuevo rol de docentes y estudiantes (50 minutos) </vt:lpstr>
      <vt:lpstr>Actividad 5. Los nuevos roles y el aprendizaje colaborativo (60 minutos)</vt:lpstr>
      <vt:lpstr>Presentación de PowerPoint</vt:lpstr>
      <vt:lpstr>Diálogo educativo</vt:lpstr>
      <vt:lpstr>A partir de las ideas más significativas del día, escribiremos dos frases para el Decálogo de la colaboración en la escuela. </vt:lpstr>
      <vt:lpstr>Cierre de la sesión</vt:lpstr>
      <vt:lpstr>Preparación del trabajo individual y en equipo para la sesión 4</vt:lpstr>
      <vt:lpstr>Muchas 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3. Hacia nuevos roles de docentes y estudiantes  TALLER INTENSIVO DE CAPACITACIÓN DOCENTE</dc:title>
  <dc:creator>ULISES ALEJANDRO DUARTE VELAZQUEZ</dc:creator>
  <cp:lastModifiedBy>Cesar Roberto Romero Rodriguez</cp:lastModifiedBy>
  <cp:revision>2</cp:revision>
  <dcterms:created xsi:type="dcterms:W3CDTF">2020-07-17T01:15:26Z</dcterms:created>
  <dcterms:modified xsi:type="dcterms:W3CDTF">2020-07-26T17:30:07Z</dcterms:modified>
</cp:coreProperties>
</file>