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53"/>
  </p:notesMasterIdLst>
  <p:handoutMasterIdLst>
    <p:handoutMasterId r:id="rId54"/>
  </p:handoutMasterIdLst>
  <p:sldIdLst>
    <p:sldId id="262" r:id="rId5"/>
    <p:sldId id="268" r:id="rId6"/>
    <p:sldId id="270" r:id="rId7"/>
    <p:sldId id="269" r:id="rId8"/>
    <p:sldId id="272" r:id="rId9"/>
    <p:sldId id="271" r:id="rId10"/>
    <p:sldId id="278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4" r:id="rId31"/>
    <p:sldId id="295" r:id="rId32"/>
    <p:sldId id="290" r:id="rId33"/>
    <p:sldId id="297" r:id="rId34"/>
    <p:sldId id="298" r:id="rId35"/>
    <p:sldId id="299" r:id="rId36"/>
    <p:sldId id="300" r:id="rId37"/>
    <p:sldId id="302" r:id="rId38"/>
    <p:sldId id="301" r:id="rId39"/>
    <p:sldId id="312" r:id="rId40"/>
    <p:sldId id="313" r:id="rId41"/>
    <p:sldId id="314" r:id="rId42"/>
    <p:sldId id="315" r:id="rId43"/>
    <p:sldId id="316" r:id="rId44"/>
    <p:sldId id="304" r:id="rId45"/>
    <p:sldId id="305" r:id="rId46"/>
    <p:sldId id="306" r:id="rId47"/>
    <p:sldId id="307" r:id="rId48"/>
    <p:sldId id="308" r:id="rId49"/>
    <p:sldId id="310" r:id="rId50"/>
    <p:sldId id="311" r:id="rId51"/>
    <p:sldId id="267" r:id="rId52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7"/>
  </p:normalViewPr>
  <p:slideViewPr>
    <p:cSldViewPr snapToGrid="0" snapToObjects="1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E4FB13F-0FB4-4797-9CEC-EF2E00F93B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417AC0-BB0A-4863-A886-CA26BC5EA6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A17DB-72A2-43D6-BF69-A136FC65D779}" type="datetime1">
              <a:rPr lang="es-ES" smtClean="0"/>
              <a:t>16/07/2020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F6ECB4-0347-4217-8AE8-824D19654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4EA36E-240F-4763-ACB2-39A2AE84A4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00291-50BC-4BA6-A278-75ED441994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3929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CC543DD-464E-4673-A57A-E618FCDF50CF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427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s-ES" smtClean="0"/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425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8BE151-2248-4821-842E-7322E4A6D57F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44487-007C-40A4-9F60-6A6E73573E7F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520280-06E2-43C5-88DD-12726B6572FB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 de tex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664840-1829-469B-BE30-8D5ACDC84DF3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4D5A-D756-413B-AC7D-79AFAE11178F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 de tex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7BC79-2BF0-42F0-8EC7-4E30758276A0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E3D2F5-1ADA-44D4-8E12-071F68BE1FE8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CB7895-2F71-41F2-B822-59864C66BC54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4E41B1-6677-44CA-AF50-35FA1F499DD5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A57546-CB8A-4887-A51A-6AFB94E74D9C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C374BA-6EDA-4321-9221-D60BD18F7FDC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D2E1C0-EF79-4422-82D2-15C9FCDFB66B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A6CE7-1B28-44C9-A58F-36EC48EEF0AD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D34CAD-0E79-4C2F-B6C6-329371A1AB6F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872A2-DECC-470E-91E8-E96B09B12F5C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6F8101-C3C2-4D37-BA1D-F3C026736CBF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33733" y="1607307"/>
            <a:ext cx="3276599" cy="32004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D7FD6B96-577D-4D35-AD52-F1B24D45EF82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A5A5905-E371-4D31-8BE9-D5B391D94305}" type="datetime1">
              <a:rPr lang="es-ES" noProof="0" smtClean="0"/>
              <a:t>16/07/2020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FV2Q57iiK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/alexduveintegral?sub_confirmation=1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NodI-UX_fM%20(de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6TzvbP8ek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estudiantes mirando por un microscopio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5" y="494950"/>
            <a:ext cx="7616806" cy="5167618"/>
          </a:xfrm>
        </p:spPr>
        <p:txBody>
          <a:bodyPr rtlCol="0" anchor="ctr">
            <a:noAutofit/>
          </a:bodyPr>
          <a:lstStyle/>
          <a:p>
            <a:pPr algn="l" rtl="0"/>
            <a:r>
              <a:rPr lang="es-MX" sz="44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highlight>
                  <a:srgbClr val="FF0000"/>
                </a:highlight>
              </a:rPr>
              <a:t>Sesión 2. </a:t>
            </a:r>
            <a:r>
              <a:rPr lang="es-MX" sz="44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highlight>
                  <a:srgbClr val="000000"/>
                </a:highlight>
              </a:rPr>
              <a:t>Fortalecimiento de la colaboración en la escuela</a:t>
            </a:r>
            <a:br>
              <a:rPr lang="es-ES" sz="117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6000" b="1" u="sng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</a:rPr>
              <a:t>Taller intensivo de capacitación docente</a:t>
            </a:r>
            <a:endParaRPr lang="es-ES" sz="11700" b="1" u="sng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1C047A-B050-4905-845A-A271010CF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7" y="643467"/>
            <a:ext cx="106742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9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A71486-14EB-4009-9280-C3FD897A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6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58D867-8532-4C43-ADCF-5DECE8EC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578499"/>
            <a:ext cx="11061844" cy="57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1DBE17-9AD4-4614-A188-CABF89B2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495300"/>
            <a:ext cx="100298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2F9AE0-E951-4A92-A4D7-5AAE8B88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7" y="480060"/>
            <a:ext cx="109168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90E946-BF29-42B8-8A5E-FA242224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5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7FEFA-E7BA-42E3-B826-77697DEA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38200"/>
            <a:ext cx="9905998" cy="457200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/>
              <a:t>Producto. </a:t>
            </a:r>
            <a:r>
              <a:rPr lang="es-MX" sz="1800" dirty="0"/>
              <a:t>A partir de la reflexión sobre las prácticas actuales, desarrolla dos ideas para fortalecer el trabajo colaborativo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62A5EBE-4D68-4C32-8AB9-92A6B3FAF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644672"/>
              </p:ext>
            </p:extLst>
          </p:nvPr>
        </p:nvGraphicFramePr>
        <p:xfrm>
          <a:off x="1141411" y="1669408"/>
          <a:ext cx="9906000" cy="442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965">
                  <a:extLst>
                    <a:ext uri="{9D8B030D-6E8A-4147-A177-3AD203B41FA5}">
                      <a16:colId xmlns:a16="http://schemas.microsoft.com/office/drawing/2014/main" val="1225523876"/>
                    </a:ext>
                  </a:extLst>
                </a:gridCol>
                <a:gridCol w="7373035">
                  <a:extLst>
                    <a:ext uri="{9D8B030D-6E8A-4147-A177-3AD203B41FA5}">
                      <a16:colId xmlns:a16="http://schemas.microsoft.com/office/drawing/2014/main" val="2720822333"/>
                    </a:ext>
                  </a:extLst>
                </a:gridCol>
              </a:tblGrid>
              <a:tr h="811740">
                <a:tc>
                  <a:txBody>
                    <a:bodyPr/>
                    <a:lstStyle/>
                    <a:p>
                      <a:r>
                        <a:rPr lang="es-MX" dirty="0"/>
                        <a:t>FORTALECER EL TRABAJO COLAVORATIVO CON: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IDEAS PARA FORTALECER EL TRABAJO COLABORATIVO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13224"/>
                  </a:ext>
                </a:extLst>
              </a:tr>
              <a:tr h="405870">
                <a:tc rowSpan="2">
                  <a:txBody>
                    <a:bodyPr/>
                    <a:lstStyle/>
                    <a:p>
                      <a:r>
                        <a:rPr lang="es-MX" sz="1400" b="1" dirty="0"/>
                        <a:t>DOCENTES DE OTROS GRADOS/ASIGNATURAS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Compartir estrategias e ideas de enseñanza.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08924"/>
                  </a:ext>
                </a:extLst>
              </a:tr>
              <a:tr h="4058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Intercambio de material didáctico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25879"/>
                  </a:ext>
                </a:extLst>
              </a:tr>
              <a:tr h="405870">
                <a:tc rowSpan="2">
                  <a:txBody>
                    <a:bodyPr/>
                    <a:lstStyle/>
                    <a:p>
                      <a:r>
                        <a:rPr lang="es-MX" sz="1400" b="1" dirty="0"/>
                        <a:t>DOCENTES DE OTRAS ESCUELAS</a:t>
                      </a:r>
                    </a:p>
                    <a:p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Realizar actividades en conjunto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443817"/>
                  </a:ext>
                </a:extLst>
              </a:tr>
              <a:tr h="4058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Hacer convivios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72852"/>
                  </a:ext>
                </a:extLst>
              </a:tr>
              <a:tr h="403292">
                <a:tc rowSpan="2">
                  <a:txBody>
                    <a:bodyPr/>
                    <a:lstStyle/>
                    <a:p>
                      <a:r>
                        <a:rPr lang="es-MX" sz="1400" b="1" dirty="0"/>
                        <a:t>PADRES DE FAMILIA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Comunicación más abierta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10941"/>
                  </a:ext>
                </a:extLst>
              </a:tr>
              <a:tr h="4032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Crear clases acompañados por los padres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0828"/>
                  </a:ext>
                </a:extLst>
              </a:tr>
              <a:tr h="403292">
                <a:tc rowSpan="2">
                  <a:txBody>
                    <a:bodyPr/>
                    <a:lstStyle/>
                    <a:p>
                      <a:r>
                        <a:rPr lang="es-MX" sz="1400" b="1" dirty="0"/>
                        <a:t>DIRECTOR/SUPERVISOR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Llegar a acuerdos que para disminuir el trabajo administrativo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183598"/>
                  </a:ext>
                </a:extLst>
              </a:tr>
              <a:tr h="4032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6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12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9A2E3A-88DD-4B27-909A-4031901CC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576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D2B4D7-8CA1-42B3-8F70-41AAF6C8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1"/>
            <a:ext cx="9285822" cy="3402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Trabajo</a:t>
            </a:r>
            <a:r>
              <a:rPr lang="en-US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en equipo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C9FC5-AE70-47F7-97E7-DD8418F0D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65807"/>
            <a:ext cx="12192000" cy="2292194"/>
          </a:xfrm>
          <a:prstGeom prst="rect">
            <a:avLst/>
          </a:prstGeom>
          <a:solidFill>
            <a:srgbClr val="363D46"/>
          </a:solidFill>
          <a:ln>
            <a:noFill/>
          </a:ln>
          <a:effectLst>
            <a:innerShdw blurRad="635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6211A9-0224-42CE-8B84-2223FD5F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5807"/>
            <a:ext cx="12192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5314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7147BE-2E99-443C-B145-63994C2AB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583260"/>
            <a:ext cx="10677525" cy="2276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6DE535-9350-462E-AE4F-E5D493D3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4" y="3110642"/>
            <a:ext cx="7011008" cy="3164098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F48F731-F027-44B9-A875-3E6EFF0B1E2C}"/>
              </a:ext>
            </a:extLst>
          </p:cNvPr>
          <p:cNvSpPr/>
          <p:nvPr/>
        </p:nvSpPr>
        <p:spPr>
          <a:xfrm>
            <a:off x="1026367" y="3498980"/>
            <a:ext cx="2985796" cy="16141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914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F65A5-0056-42E7-9418-7D0F55E5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692" y="304798"/>
            <a:ext cx="9905998" cy="609597"/>
          </a:xfrm>
        </p:spPr>
        <p:txBody>
          <a:bodyPr/>
          <a:lstStyle/>
          <a:p>
            <a:r>
              <a:rPr lang="es-MX" dirty="0"/>
              <a:t>Propuestas más relevantes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331BA30-5CF8-4DD1-AC2D-3EAB20F86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181306"/>
              </p:ext>
            </p:extLst>
          </p:nvPr>
        </p:nvGraphicFramePr>
        <p:xfrm>
          <a:off x="1141412" y="1082179"/>
          <a:ext cx="9905999" cy="511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964">
                  <a:extLst>
                    <a:ext uri="{9D8B030D-6E8A-4147-A177-3AD203B41FA5}">
                      <a16:colId xmlns:a16="http://schemas.microsoft.com/office/drawing/2014/main" val="1225523876"/>
                    </a:ext>
                  </a:extLst>
                </a:gridCol>
                <a:gridCol w="7373035">
                  <a:extLst>
                    <a:ext uri="{9D8B030D-6E8A-4147-A177-3AD203B41FA5}">
                      <a16:colId xmlns:a16="http://schemas.microsoft.com/office/drawing/2014/main" val="2720822333"/>
                    </a:ext>
                  </a:extLst>
                </a:gridCol>
              </a:tblGrid>
              <a:tr h="520118">
                <a:tc>
                  <a:txBody>
                    <a:bodyPr/>
                    <a:lstStyle/>
                    <a:p>
                      <a:r>
                        <a:rPr lang="es-MX" sz="1300" dirty="0"/>
                        <a:t>FORTALECER EL TRABAJO COLAVORATIVO CON:</a:t>
                      </a:r>
                    </a:p>
                  </a:txBody>
                  <a:tcPr marL="64396" marR="64396" marT="32198" marB="32198"/>
                </a:tc>
                <a:tc>
                  <a:txBody>
                    <a:bodyPr/>
                    <a:lstStyle/>
                    <a:p>
                      <a:r>
                        <a:rPr lang="es-MX" sz="1300" dirty="0"/>
                        <a:t>IDEAS PARA FORTALECER EL TRABAJO COLABORATIVO</a:t>
                      </a:r>
                    </a:p>
                  </a:txBody>
                  <a:tcPr marL="64396" marR="64396" marT="32198" marB="32198"/>
                </a:tc>
                <a:extLst>
                  <a:ext uri="{0D108BD9-81ED-4DB2-BD59-A6C34878D82A}">
                    <a16:rowId xmlns:a16="http://schemas.microsoft.com/office/drawing/2014/main" val="556513224"/>
                  </a:ext>
                </a:extLst>
              </a:tr>
              <a:tr h="576252">
                <a:tc rowSpan="2">
                  <a:txBody>
                    <a:bodyPr/>
                    <a:lstStyle/>
                    <a:p>
                      <a:r>
                        <a:rPr lang="es-MX" sz="1000" b="1" dirty="0"/>
                        <a:t>DOCENTES DE OTROS GRADOS/ASIGNATURAS</a:t>
                      </a:r>
                    </a:p>
                  </a:txBody>
                  <a:tcPr marL="64396" marR="64396" marT="32198" marB="32198"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Compartir estrategias e ideas de enseñanza.</a:t>
                      </a:r>
                    </a:p>
                  </a:txBody>
                  <a:tcPr marL="64396" marR="64396" marT="32198" marB="32198"/>
                </a:tc>
                <a:extLst>
                  <a:ext uri="{0D108BD9-81ED-4DB2-BD59-A6C34878D82A}">
                    <a16:rowId xmlns:a16="http://schemas.microsoft.com/office/drawing/2014/main" val="3463108924"/>
                  </a:ext>
                </a:extLst>
              </a:tr>
              <a:tr h="5762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Intercambio de material didáctico</a:t>
                      </a:r>
                    </a:p>
                  </a:txBody>
                  <a:tcPr marL="64396" marR="64396" marT="32198" marB="32198"/>
                </a:tc>
                <a:extLst>
                  <a:ext uri="{0D108BD9-81ED-4DB2-BD59-A6C34878D82A}">
                    <a16:rowId xmlns:a16="http://schemas.microsoft.com/office/drawing/2014/main" val="68225879"/>
                  </a:ext>
                </a:extLst>
              </a:tr>
              <a:tr h="576252">
                <a:tc rowSpan="2">
                  <a:txBody>
                    <a:bodyPr/>
                    <a:lstStyle/>
                    <a:p>
                      <a:r>
                        <a:rPr lang="es-MX" sz="1000" b="1" dirty="0"/>
                        <a:t>DOCENTES DE OTRAS ESCUELAS</a:t>
                      </a:r>
                    </a:p>
                    <a:p>
                      <a:endParaRPr lang="es-MX" sz="1000" b="1" dirty="0"/>
                    </a:p>
                  </a:txBody>
                  <a:tcPr marL="64396" marR="64396" marT="32198" marB="32198"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Realizar actividades en conjunto</a:t>
                      </a:r>
                    </a:p>
                  </a:txBody>
                  <a:tcPr marL="64396" marR="64396" marT="32198" marB="32198"/>
                </a:tc>
                <a:extLst>
                  <a:ext uri="{0D108BD9-81ED-4DB2-BD59-A6C34878D82A}">
                    <a16:rowId xmlns:a16="http://schemas.microsoft.com/office/drawing/2014/main" val="3682443817"/>
                  </a:ext>
                </a:extLst>
              </a:tr>
              <a:tr h="5762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Hacer convivios</a:t>
                      </a:r>
                    </a:p>
                  </a:txBody>
                  <a:tcPr marL="64396" marR="64396" marT="32198" marB="32198"/>
                </a:tc>
                <a:extLst>
                  <a:ext uri="{0D108BD9-81ED-4DB2-BD59-A6C34878D82A}">
                    <a16:rowId xmlns:a16="http://schemas.microsoft.com/office/drawing/2014/main" val="2706972852"/>
                  </a:ext>
                </a:extLst>
              </a:tr>
              <a:tr h="572591">
                <a:tc rowSpan="2">
                  <a:txBody>
                    <a:bodyPr/>
                    <a:lstStyle/>
                    <a:p>
                      <a:r>
                        <a:rPr lang="es-MX" sz="1000" b="1" dirty="0"/>
                        <a:t>PADRES DE FAMILIA</a:t>
                      </a:r>
                    </a:p>
                  </a:txBody>
                  <a:tcPr marL="64396" marR="64396" marT="32198" marB="32198"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Comunicación más abierta</a:t>
                      </a:r>
                    </a:p>
                  </a:txBody>
                  <a:tcPr marL="64396" marR="64396" marT="32198" marB="32198"/>
                </a:tc>
                <a:extLst>
                  <a:ext uri="{0D108BD9-81ED-4DB2-BD59-A6C34878D82A}">
                    <a16:rowId xmlns:a16="http://schemas.microsoft.com/office/drawing/2014/main" val="2702710941"/>
                  </a:ext>
                </a:extLst>
              </a:tr>
              <a:tr h="5725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Crear clases acompañados por los padres</a:t>
                      </a:r>
                    </a:p>
                  </a:txBody>
                  <a:tcPr marL="64396" marR="64396" marT="32198" marB="32198"/>
                </a:tc>
                <a:extLst>
                  <a:ext uri="{0D108BD9-81ED-4DB2-BD59-A6C34878D82A}">
                    <a16:rowId xmlns:a16="http://schemas.microsoft.com/office/drawing/2014/main" val="4036700828"/>
                  </a:ext>
                </a:extLst>
              </a:tr>
              <a:tr h="572591">
                <a:tc rowSpan="2">
                  <a:txBody>
                    <a:bodyPr/>
                    <a:lstStyle/>
                    <a:p>
                      <a:r>
                        <a:rPr lang="es-MX" sz="1000" b="1" dirty="0"/>
                        <a:t>DIRECTOR/SUPERVISOR</a:t>
                      </a:r>
                    </a:p>
                  </a:txBody>
                  <a:tcPr marL="64396" marR="64396" marT="32198" marB="32198"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Llegar a acuerdos que para disminuir el trabajo administrativo</a:t>
                      </a:r>
                    </a:p>
                  </a:txBody>
                  <a:tcPr marL="64396" marR="64396" marT="32198" marB="32198"/>
                </a:tc>
                <a:extLst>
                  <a:ext uri="{0D108BD9-81ED-4DB2-BD59-A6C34878D82A}">
                    <a16:rowId xmlns:a16="http://schemas.microsoft.com/office/drawing/2014/main" val="1459183598"/>
                  </a:ext>
                </a:extLst>
              </a:tr>
              <a:tr h="5725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Etc. </a:t>
                      </a:r>
                    </a:p>
                  </a:txBody>
                  <a:tcPr marL="64396" marR="64396" marT="32198" marB="32198"/>
                </a:tc>
                <a:extLst>
                  <a:ext uri="{0D108BD9-81ED-4DB2-BD59-A6C34878D82A}">
                    <a16:rowId xmlns:a16="http://schemas.microsoft.com/office/drawing/2014/main" val="55646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44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3D4AC-3E14-4C01-9BA1-9AB73E02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Propósito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8DB5C4-609B-4621-A8A8-EB5BA4E5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Desarrollar estrategias que impulsen la participación corresponsable entre los actores de la comunidad escolar para promover el bienestar de todos.</a:t>
            </a:r>
          </a:p>
        </p:txBody>
      </p:sp>
    </p:spTree>
    <p:extLst>
      <p:ext uri="{BB962C8B-B14F-4D97-AF65-F5344CB8AC3E}">
        <p14:creationId xmlns:p14="http://schemas.microsoft.com/office/powerpoint/2010/main" val="256139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F02FD-C5D5-4E51-8BEA-8B33C70F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5" y="-126333"/>
            <a:ext cx="9905998" cy="1905000"/>
          </a:xfrm>
        </p:spPr>
        <p:txBody>
          <a:bodyPr>
            <a:normAutofit/>
          </a:bodyPr>
          <a:lstStyle/>
          <a:p>
            <a:r>
              <a:rPr lang="es-MX" sz="2400" dirty="0"/>
              <a:t>Actividad 3. Participación de la familia “Yo te cuido, tú me cuidas, todos nos cuidamos”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E025B29-5F6F-49AB-9C59-890D38C98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785744"/>
              </p:ext>
            </p:extLst>
          </p:nvPr>
        </p:nvGraphicFramePr>
        <p:xfrm>
          <a:off x="1141413" y="1395664"/>
          <a:ext cx="9906000" cy="451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519">
                  <a:extLst>
                    <a:ext uri="{9D8B030D-6E8A-4147-A177-3AD203B41FA5}">
                      <a16:colId xmlns:a16="http://schemas.microsoft.com/office/drawing/2014/main" val="2355223345"/>
                    </a:ext>
                  </a:extLst>
                </a:gridCol>
                <a:gridCol w="4188481">
                  <a:extLst>
                    <a:ext uri="{9D8B030D-6E8A-4147-A177-3AD203B41FA5}">
                      <a16:colId xmlns:a16="http://schemas.microsoft.com/office/drawing/2014/main" val="210858408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52820586"/>
                    </a:ext>
                  </a:extLst>
                </a:gridCol>
              </a:tblGrid>
              <a:tr h="430559">
                <a:tc gridSpan="3">
                  <a:txBody>
                    <a:bodyPr/>
                    <a:lstStyle/>
                    <a:p>
                      <a:pPr algn="ctr"/>
                      <a:r>
                        <a:rPr lang="es-MX" dirty="0"/>
                        <a:t>“Yo te cuido, tú me cuidas, todos nos cuidamos”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67651"/>
                  </a:ext>
                </a:extLst>
              </a:tr>
              <a:tr h="601218">
                <a:tc>
                  <a:txBody>
                    <a:bodyPr/>
                    <a:lstStyle/>
                    <a:p>
                      <a:r>
                        <a:rPr lang="es-MX" sz="1200" b="1" dirty="0"/>
                        <a:t>Cómo es la participación de las familias hasta 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/>
                        <a:t>¿A qué tipo de participación aspiramos?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/>
                        <a:t>Acciones del colectivo docente para impulsar la participación de las familias para una Vida saludable en la escuela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716"/>
                  </a:ext>
                </a:extLst>
              </a:tr>
              <a:tr h="100203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600" b="1" dirty="0"/>
                        <a:t>La mayoría de las familias: </a:t>
                      </a:r>
                      <a:r>
                        <a:rPr lang="es-MX" sz="1600" b="0" dirty="0"/>
                        <a:t>Han participado activamente.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/>
                        <a:t>A una participación en donde tomen sigan con la responsabilidad.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/>
                        <a:t>Felicitar a las familias por esa dedicación.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22965"/>
                  </a:ext>
                </a:extLst>
              </a:tr>
              <a:tr h="123106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600" b="1" dirty="0"/>
                        <a:t>Algunas familias: </a:t>
                      </a:r>
                      <a:r>
                        <a:rPr lang="es-MX" sz="1600" b="0" dirty="0"/>
                        <a:t>No ha cumplido como se espera, pero ponen algo de su parte</a:t>
                      </a:r>
                      <a:endParaRPr lang="es-MX" sz="1600" b="1" dirty="0"/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/>
                        <a:t>Apoyo de las familias para cumplir protocolos de una nueva normalidad.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/>
                        <a:t>Carteles de la nueva normalidad.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86119"/>
                  </a:ext>
                </a:extLst>
              </a:tr>
              <a:tr h="10020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Pocas familias: </a:t>
                      </a:r>
                      <a:r>
                        <a:rPr lang="es-MX" sz="1600" b="0" dirty="0"/>
                        <a:t>No le dan importancia a la nueva normalidad</a:t>
                      </a:r>
                      <a:endParaRPr lang="es-MX" sz="1600" b="1" dirty="0"/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/>
                        <a:t>A que cumplan la nueva normalidad.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/>
                        <a:t>Platica individual para más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4366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21E1284-21AC-46C3-9B2B-452223F56AE3}"/>
              </a:ext>
            </a:extLst>
          </p:cNvPr>
          <p:cNvSpPr txBox="1"/>
          <p:nvPr/>
        </p:nvSpPr>
        <p:spPr>
          <a:xfrm>
            <a:off x="561873" y="6001781"/>
            <a:ext cx="11065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Las ideas desarrolladas podrán recuperarse en la construcción del Decálogo de la colaboración en la escuela.</a:t>
            </a:r>
          </a:p>
        </p:txBody>
      </p:sp>
    </p:spTree>
    <p:extLst>
      <p:ext uri="{BB962C8B-B14F-4D97-AF65-F5344CB8AC3E}">
        <p14:creationId xmlns:p14="http://schemas.microsoft.com/office/powerpoint/2010/main" val="4047439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54982-A0F8-43BF-88A4-741AAA06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Trabajo individual</a:t>
            </a:r>
          </a:p>
        </p:txBody>
      </p:sp>
    </p:spTree>
    <p:extLst>
      <p:ext uri="{BB962C8B-B14F-4D97-AF65-F5344CB8AC3E}">
        <p14:creationId xmlns:p14="http://schemas.microsoft.com/office/powerpoint/2010/main" val="4038532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80019-185B-4100-8886-1D2A4A89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4. Factores de riesgo y protección del bienestar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6342F0-11F0-41ED-B2AD-B500300D1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72" y="2293776"/>
            <a:ext cx="11075437" cy="3124200"/>
          </a:xfrm>
        </p:spPr>
      </p:pic>
    </p:spTree>
    <p:extLst>
      <p:ext uri="{BB962C8B-B14F-4D97-AF65-F5344CB8AC3E}">
        <p14:creationId xmlns:p14="http://schemas.microsoft.com/office/powerpoint/2010/main" val="34784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F1B4A-7B96-4D9F-A55F-C874438F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11731-B1AD-407B-8ADB-2F28733B3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Realiza lectura del texto “El bienestar en la escuela. Una vida saludable” (ver Anexo 4).</a:t>
            </a:r>
          </a:p>
          <a:p>
            <a:r>
              <a:rPr lang="es-MX" dirty="0"/>
              <a:t>Video 11. Hábitos de vida saludable. 42 consejos para un colegio feliz </a:t>
            </a:r>
            <a:r>
              <a:rPr lang="es-MX" dirty="0">
                <a:hlinkClick r:id="rId2"/>
              </a:rPr>
              <a:t>https://youtu.be/7FV2Q57iiKU</a:t>
            </a:r>
            <a:r>
              <a:rPr lang="es-MX" dirty="0"/>
              <a:t> (del  inicio al 3:24).</a:t>
            </a:r>
          </a:p>
        </p:txBody>
      </p:sp>
    </p:spTree>
    <p:extLst>
      <p:ext uri="{BB962C8B-B14F-4D97-AF65-F5344CB8AC3E}">
        <p14:creationId xmlns:p14="http://schemas.microsoft.com/office/powerpoint/2010/main" val="2058290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1FDA45-A062-4805-8745-D2E66714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4" y="643467"/>
            <a:ext cx="107022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3D65BD-3B28-44D1-BA21-790E59E3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9" y="643467"/>
            <a:ext cx="10888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7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E9FEFC-E4CA-47E1-89DE-23CFD4F21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" y="300037"/>
            <a:ext cx="11280709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6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40D3E2-B82E-41AE-8595-4B3A4B50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8992"/>
            <a:ext cx="10905066" cy="48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1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4A2A66-DA0E-4C76-94C5-10A52ADF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0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DA8BB-6BE9-42A8-B160-8F63398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Responde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F48390B-DB82-4DA4-9F67-7FDF3B6D8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170107"/>
              </p:ext>
            </p:extLst>
          </p:nvPr>
        </p:nvGraphicFramePr>
        <p:xfrm>
          <a:off x="763907" y="2012658"/>
          <a:ext cx="10834044" cy="393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022">
                  <a:extLst>
                    <a:ext uri="{9D8B030D-6E8A-4147-A177-3AD203B41FA5}">
                      <a16:colId xmlns:a16="http://schemas.microsoft.com/office/drawing/2014/main" val="454408215"/>
                    </a:ext>
                  </a:extLst>
                </a:gridCol>
                <a:gridCol w="5417022">
                  <a:extLst>
                    <a:ext uri="{9D8B030D-6E8A-4147-A177-3AD203B41FA5}">
                      <a16:colId xmlns:a16="http://schemas.microsoft.com/office/drawing/2014/main" val="945385731"/>
                    </a:ext>
                  </a:extLst>
                </a:gridCol>
              </a:tblGrid>
              <a:tr h="1710928">
                <a:tc>
                  <a:txBody>
                    <a:bodyPr/>
                    <a:lstStyle/>
                    <a:p>
                      <a:r>
                        <a:rPr lang="es-MX" b="1" dirty="0"/>
                        <a:t>¿Qué factores ponen en riesgo el bienestar de los integrantes de la comunidad?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Escribe tu respuesta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394604"/>
                  </a:ext>
                </a:extLst>
              </a:tr>
              <a:tr h="2224207">
                <a:tc>
                  <a:txBody>
                    <a:bodyPr/>
                    <a:lstStyle/>
                    <a:p>
                      <a:r>
                        <a:rPr lang="es-MX" b="1" dirty="0"/>
                        <a:t>¿Cómo se puede procurar la vida saludable y el bienestar físico, emocional y afectivo, social y cognitivo desde la escuela?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Escribe tu respuesta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3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D54982-A0F8-43BF-88A4-741AAA06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Trabajo</a:t>
            </a:r>
            <a:r>
              <a:rPr lang="en-US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individual</a:t>
            </a:r>
          </a:p>
        </p:txBody>
      </p:sp>
    </p:spTree>
    <p:extLst>
      <p:ext uri="{BB962C8B-B14F-4D97-AF65-F5344CB8AC3E}">
        <p14:creationId xmlns:p14="http://schemas.microsoft.com/office/powerpoint/2010/main" val="62720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D2B4D7-8CA1-42B3-8F70-41AAF6C8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Trabajo en equipo</a:t>
            </a:r>
          </a:p>
        </p:txBody>
      </p:sp>
    </p:spTree>
    <p:extLst>
      <p:ext uri="{BB962C8B-B14F-4D97-AF65-F5344CB8AC3E}">
        <p14:creationId xmlns:p14="http://schemas.microsoft.com/office/powerpoint/2010/main" val="3020946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29BC-8EB3-41CB-A835-502DB157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5. Campaña de vida saludable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1F8423-D3D7-4495-8A10-33D24D1E7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11721"/>
            <a:ext cx="9906000" cy="1030299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DE6B33-F520-4B6A-A782-DCCB04343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3374937"/>
            <a:ext cx="4368255" cy="15998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9AB993-2066-46BA-96E0-22C7985AC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334" y="3318734"/>
            <a:ext cx="4368255" cy="15998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07DEFA3-422F-4469-91EF-CFA7D83A5852}"/>
              </a:ext>
            </a:extLst>
          </p:cNvPr>
          <p:cNvSpPr txBox="1"/>
          <p:nvPr/>
        </p:nvSpPr>
        <p:spPr>
          <a:xfrm>
            <a:off x="1324947" y="5290457"/>
            <a:ext cx="929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Compartir las respuestas individuales</a:t>
            </a:r>
          </a:p>
        </p:txBody>
      </p:sp>
    </p:spTree>
    <p:extLst>
      <p:ext uri="{BB962C8B-B14F-4D97-AF65-F5344CB8AC3E}">
        <p14:creationId xmlns:p14="http://schemas.microsoft.com/office/powerpoint/2010/main" val="3986253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6B3C0D-D292-4998-A609-398C09612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3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08FF0-8D94-4888-A861-2576F416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19200"/>
          </a:xfrm>
        </p:spPr>
        <p:txBody>
          <a:bodyPr>
            <a:noAutofit/>
          </a:bodyPr>
          <a:lstStyle/>
          <a:p>
            <a:r>
              <a:rPr lang="es-MX" sz="1800" dirty="0"/>
              <a:t>Cada equipo trabajará un ámbito de vida saludable, el propósito es buscar un impacto en la comunidad escolar y no únicamente a nuestra aula, y vivir el proceso de la colaboración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533E919-320B-4753-80AE-DE0F3E797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009660"/>
              </p:ext>
            </p:extLst>
          </p:nvPr>
        </p:nvGraphicFramePr>
        <p:xfrm>
          <a:off x="817562" y="2105637"/>
          <a:ext cx="10553700" cy="415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50">
                  <a:extLst>
                    <a:ext uri="{9D8B030D-6E8A-4147-A177-3AD203B41FA5}">
                      <a16:colId xmlns:a16="http://schemas.microsoft.com/office/drawing/2014/main" val="558437313"/>
                    </a:ext>
                  </a:extLst>
                </a:gridCol>
                <a:gridCol w="5276850">
                  <a:extLst>
                    <a:ext uri="{9D8B030D-6E8A-4147-A177-3AD203B41FA5}">
                      <a16:colId xmlns:a16="http://schemas.microsoft.com/office/drawing/2014/main" val="16089246"/>
                    </a:ext>
                  </a:extLst>
                </a:gridCol>
              </a:tblGrid>
              <a:tr h="418497">
                <a:tc>
                  <a:txBody>
                    <a:bodyPr/>
                    <a:lstStyle/>
                    <a:p>
                      <a:r>
                        <a:rPr lang="es-MX" dirty="0"/>
                        <a:t>Ámbitos de vida saludable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Equipo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28906"/>
                  </a:ext>
                </a:extLst>
              </a:tr>
              <a:tr h="418497">
                <a:tc>
                  <a:txBody>
                    <a:bodyPr/>
                    <a:lstStyle/>
                    <a:p>
                      <a:r>
                        <a:rPr lang="es-MX" dirty="0"/>
                        <a:t>1. Alimentación y nutrición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65870"/>
                  </a:ext>
                </a:extLst>
              </a:tr>
              <a:tr h="722337">
                <a:tc>
                  <a:txBody>
                    <a:bodyPr/>
                    <a:lstStyle/>
                    <a:p>
                      <a:r>
                        <a:rPr lang="es-MX" dirty="0"/>
                        <a:t>2. Comportamientos del movimiento (actividad física, tiempo sedentario y sueño)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65510"/>
                  </a:ext>
                </a:extLst>
              </a:tr>
              <a:tr h="418497">
                <a:tc>
                  <a:txBody>
                    <a:bodyPr/>
                    <a:lstStyle/>
                    <a:p>
                      <a:r>
                        <a:rPr lang="es-MX" dirty="0"/>
                        <a:t>3. Higiene y limpieza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85294"/>
                  </a:ext>
                </a:extLst>
              </a:tr>
              <a:tr h="1031909">
                <a:tc>
                  <a:txBody>
                    <a:bodyPr/>
                    <a:lstStyle/>
                    <a:p>
                      <a:r>
                        <a:rPr lang="es-MX" dirty="0"/>
                        <a:t>4. Prevención de enfermedades (transmisibles y no transmisibles) e inmunizaciones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97594"/>
                  </a:ext>
                </a:extLst>
              </a:tr>
              <a:tr h="418497">
                <a:tc>
                  <a:txBody>
                    <a:bodyPr/>
                    <a:lstStyle/>
                    <a:p>
                      <a:r>
                        <a:rPr lang="es-MX" dirty="0"/>
                        <a:t>5. Salud mental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523101"/>
                  </a:ext>
                </a:extLst>
              </a:tr>
              <a:tr h="722337">
                <a:tc>
                  <a:txBody>
                    <a:bodyPr/>
                    <a:lstStyle/>
                    <a:p>
                      <a:r>
                        <a:rPr lang="es-MX" dirty="0"/>
                        <a:t>6. Prevención de adicciones consumo de drogas, alcohol y tabaco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89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273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1134A0-9B67-441B-8648-7D4EA6DE1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0342"/>
            <a:ext cx="10905066" cy="47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9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C6D3A-0019-43A4-873F-BD94EA50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6199"/>
            <a:ext cx="9905998" cy="816528"/>
          </a:xfrm>
        </p:spPr>
        <p:txBody>
          <a:bodyPr/>
          <a:lstStyle/>
          <a:p>
            <a:r>
              <a:rPr lang="es-MX" dirty="0"/>
              <a:t>Elementos necesarios para la campaña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97947FD-96F4-471B-85E1-94B0184EF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688228"/>
              </p:ext>
            </p:extLst>
          </p:nvPr>
        </p:nvGraphicFramePr>
        <p:xfrm>
          <a:off x="1141413" y="1224793"/>
          <a:ext cx="9906000" cy="393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97156958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605845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213691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67032736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8200922"/>
                    </a:ext>
                  </a:extLst>
                </a:gridCol>
              </a:tblGrid>
              <a:tr h="585261">
                <a:tc gridSpan="5"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Campaña de vida saludable “Yo te cuido, tú me cuidas, todos nos cuidamos”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00564"/>
                  </a:ext>
                </a:extLst>
              </a:tr>
              <a:tr h="1010179">
                <a:tc>
                  <a:txBody>
                    <a:bodyPr/>
                    <a:lstStyle/>
                    <a:p>
                      <a:r>
                        <a:rPr lang="es-MX" b="1" dirty="0"/>
                        <a:t>Actividades a realizar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Fechas de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Responsable por 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Participante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Recursos a emplear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98243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16811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4724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698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1698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AF1117-2AFE-429A-B276-A204290ACF05}"/>
              </a:ext>
            </a:extLst>
          </p:cNvPr>
          <p:cNvSpPr txBox="1"/>
          <p:nvPr/>
        </p:nvSpPr>
        <p:spPr>
          <a:xfrm>
            <a:off x="857773" y="5351472"/>
            <a:ext cx="1039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*Personal docente, personal administrativo y de intendencia que laboran en la escuela, padres y madres de familia, tutores, cuidadores y otros agentes de la comunidad.</a:t>
            </a:r>
          </a:p>
        </p:txBody>
      </p:sp>
    </p:spTree>
    <p:extLst>
      <p:ext uri="{BB962C8B-B14F-4D97-AF65-F5344CB8AC3E}">
        <p14:creationId xmlns:p14="http://schemas.microsoft.com/office/powerpoint/2010/main" val="377801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C6D3A-0019-43A4-873F-BD94EA50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6199"/>
            <a:ext cx="9905998" cy="816528"/>
          </a:xfrm>
        </p:spPr>
        <p:txBody>
          <a:bodyPr/>
          <a:lstStyle/>
          <a:p>
            <a:r>
              <a:rPr lang="es-MX" dirty="0"/>
              <a:t>Elementos necesarios para la campaña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97947FD-96F4-471B-85E1-94B0184EF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1224793"/>
          <a:ext cx="9906000" cy="393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97156958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605845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213691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67032736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8200922"/>
                    </a:ext>
                  </a:extLst>
                </a:gridCol>
              </a:tblGrid>
              <a:tr h="585261">
                <a:tc gridSpan="5"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Campaña de vida saludable “Yo te cuido, tú me cuidas, todos nos cuidamos”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00564"/>
                  </a:ext>
                </a:extLst>
              </a:tr>
              <a:tr h="1010179">
                <a:tc>
                  <a:txBody>
                    <a:bodyPr/>
                    <a:lstStyle/>
                    <a:p>
                      <a:r>
                        <a:rPr lang="es-MX" b="1" dirty="0"/>
                        <a:t>Actividades a realizar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Fechas de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Responsable por 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Participante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Recursos a emplear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98243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16811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4724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698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1698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AF1117-2AFE-429A-B276-A204290ACF05}"/>
              </a:ext>
            </a:extLst>
          </p:cNvPr>
          <p:cNvSpPr txBox="1"/>
          <p:nvPr/>
        </p:nvSpPr>
        <p:spPr>
          <a:xfrm>
            <a:off x="857773" y="5351472"/>
            <a:ext cx="1039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*Personal docente, personal administrativo y de intendencia que laboran en la escuela, padres y madres de familia, tutores, cuidadores y otros agentes de la comunidad.</a:t>
            </a:r>
          </a:p>
        </p:txBody>
      </p:sp>
    </p:spTree>
    <p:extLst>
      <p:ext uri="{BB962C8B-B14F-4D97-AF65-F5344CB8AC3E}">
        <p14:creationId xmlns:p14="http://schemas.microsoft.com/office/powerpoint/2010/main" val="1813995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C6D3A-0019-43A4-873F-BD94EA50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6199"/>
            <a:ext cx="9905998" cy="816528"/>
          </a:xfrm>
        </p:spPr>
        <p:txBody>
          <a:bodyPr/>
          <a:lstStyle/>
          <a:p>
            <a:r>
              <a:rPr lang="es-MX" dirty="0"/>
              <a:t>Elementos necesarios para la campaña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97947FD-96F4-471B-85E1-94B0184EF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1224793"/>
          <a:ext cx="9906000" cy="393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97156958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605845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213691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67032736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8200922"/>
                    </a:ext>
                  </a:extLst>
                </a:gridCol>
              </a:tblGrid>
              <a:tr h="585261">
                <a:tc gridSpan="5"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Campaña de vida saludable “Yo te cuido, tú me cuidas, todos nos cuidamos”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00564"/>
                  </a:ext>
                </a:extLst>
              </a:tr>
              <a:tr h="1010179">
                <a:tc>
                  <a:txBody>
                    <a:bodyPr/>
                    <a:lstStyle/>
                    <a:p>
                      <a:r>
                        <a:rPr lang="es-MX" b="1" dirty="0"/>
                        <a:t>Actividades a realizar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Fechas de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Responsable por 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Participante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Recursos a emplear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98243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16811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4724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698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1698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AF1117-2AFE-429A-B276-A204290ACF05}"/>
              </a:ext>
            </a:extLst>
          </p:cNvPr>
          <p:cNvSpPr txBox="1"/>
          <p:nvPr/>
        </p:nvSpPr>
        <p:spPr>
          <a:xfrm>
            <a:off x="857773" y="5351472"/>
            <a:ext cx="1039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*Personal docente, personal administrativo y de intendencia que laboran en la escuela, padres y madres de familia, tutores, cuidadores y otros agentes de la comunidad.</a:t>
            </a:r>
          </a:p>
        </p:txBody>
      </p:sp>
    </p:spTree>
    <p:extLst>
      <p:ext uri="{BB962C8B-B14F-4D97-AF65-F5344CB8AC3E}">
        <p14:creationId xmlns:p14="http://schemas.microsoft.com/office/powerpoint/2010/main" val="215600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C6D3A-0019-43A4-873F-BD94EA50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6199"/>
            <a:ext cx="9905998" cy="816528"/>
          </a:xfrm>
        </p:spPr>
        <p:txBody>
          <a:bodyPr/>
          <a:lstStyle/>
          <a:p>
            <a:r>
              <a:rPr lang="es-MX" dirty="0"/>
              <a:t>Elementos necesarios para la campaña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97947FD-96F4-471B-85E1-94B0184EF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1224793"/>
          <a:ext cx="9906000" cy="393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97156958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605845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213691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67032736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8200922"/>
                    </a:ext>
                  </a:extLst>
                </a:gridCol>
              </a:tblGrid>
              <a:tr h="585261">
                <a:tc gridSpan="5"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Campaña de vida saludable “Yo te cuido, tú me cuidas, todos nos cuidamos”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00564"/>
                  </a:ext>
                </a:extLst>
              </a:tr>
              <a:tr h="1010179">
                <a:tc>
                  <a:txBody>
                    <a:bodyPr/>
                    <a:lstStyle/>
                    <a:p>
                      <a:r>
                        <a:rPr lang="es-MX" b="1" dirty="0"/>
                        <a:t>Actividades a realizar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Fechas de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Responsable por 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Participante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Recursos a emplear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98243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16811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4724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698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1698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AF1117-2AFE-429A-B276-A204290ACF05}"/>
              </a:ext>
            </a:extLst>
          </p:cNvPr>
          <p:cNvSpPr txBox="1"/>
          <p:nvPr/>
        </p:nvSpPr>
        <p:spPr>
          <a:xfrm>
            <a:off x="857773" y="5351472"/>
            <a:ext cx="1039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*Personal docente, personal administrativo y de intendencia que laboran en la escuela, padres y madres de familia, tutores, cuidadores y otros agentes de la comunidad.</a:t>
            </a:r>
          </a:p>
        </p:txBody>
      </p:sp>
    </p:spTree>
    <p:extLst>
      <p:ext uri="{BB962C8B-B14F-4D97-AF65-F5344CB8AC3E}">
        <p14:creationId xmlns:p14="http://schemas.microsoft.com/office/powerpoint/2010/main" val="3549507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C6D3A-0019-43A4-873F-BD94EA50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6199"/>
            <a:ext cx="9905998" cy="816528"/>
          </a:xfrm>
        </p:spPr>
        <p:txBody>
          <a:bodyPr/>
          <a:lstStyle/>
          <a:p>
            <a:r>
              <a:rPr lang="es-MX" dirty="0"/>
              <a:t>Elementos necesarios para la campaña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97947FD-96F4-471B-85E1-94B0184EF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1224793"/>
          <a:ext cx="9906000" cy="393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97156958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605845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213691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67032736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8200922"/>
                    </a:ext>
                  </a:extLst>
                </a:gridCol>
              </a:tblGrid>
              <a:tr h="585261">
                <a:tc gridSpan="5"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Campaña de vida saludable “Yo te cuido, tú me cuidas, todos nos cuidamos”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00564"/>
                  </a:ext>
                </a:extLst>
              </a:tr>
              <a:tr h="1010179">
                <a:tc>
                  <a:txBody>
                    <a:bodyPr/>
                    <a:lstStyle/>
                    <a:p>
                      <a:r>
                        <a:rPr lang="es-MX" b="1" dirty="0"/>
                        <a:t>Actividades a realizar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Fechas de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Responsable por 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Participante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Recursos a emplear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98243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16811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4724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698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1698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AF1117-2AFE-429A-B276-A204290ACF05}"/>
              </a:ext>
            </a:extLst>
          </p:cNvPr>
          <p:cNvSpPr txBox="1"/>
          <p:nvPr/>
        </p:nvSpPr>
        <p:spPr>
          <a:xfrm>
            <a:off x="857773" y="5351472"/>
            <a:ext cx="1039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*Personal docente, personal administrativo y de intendencia que laboran en la escuela, padres y madres de familia, tutores, cuidadores y otros agentes de la comunidad.</a:t>
            </a:r>
          </a:p>
        </p:txBody>
      </p:sp>
    </p:spTree>
    <p:extLst>
      <p:ext uri="{BB962C8B-B14F-4D97-AF65-F5344CB8AC3E}">
        <p14:creationId xmlns:p14="http://schemas.microsoft.com/office/powerpoint/2010/main" val="140164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3E0DD-71E2-4BD0-B74E-0420B532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1. Sentido de pertenencia 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57B3A168-6F4A-437E-A9D8-9DDED9A15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899755"/>
              </p:ext>
            </p:extLst>
          </p:nvPr>
        </p:nvGraphicFramePr>
        <p:xfrm>
          <a:off x="839409" y="2104938"/>
          <a:ext cx="9906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1779409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629642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Preguntas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Respuestas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1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¿Qué representa para mí como docente formar parte de esta escuela?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Un orgullo, una alegría y una responsabilidad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73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Si el estudiante aprende en casa ¿qué hace indispensable a la escuela?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La interacción social, el contacto humano…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53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Dadas las condiciones sociales que van emergiendo ¿es necesaria una escuela diferente?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La escuela siempre está en evolución, más que una escuela diferente, es necesario una visión de compartir.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42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¿Cuál es mi papel en la organización colaborativa para transformar la escuela y enfrentar los cambios necesarios para el nuevo ciclo escolar?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Todos somos importantes, hacer mi quehacer, implica tomar mis obligaciones y responsabilidades, dando lo mejor de mí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2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23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C6D3A-0019-43A4-873F-BD94EA50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6199"/>
            <a:ext cx="9905998" cy="816528"/>
          </a:xfrm>
        </p:spPr>
        <p:txBody>
          <a:bodyPr/>
          <a:lstStyle/>
          <a:p>
            <a:r>
              <a:rPr lang="es-MX" dirty="0"/>
              <a:t>Elementos necesarios para la campaña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97947FD-96F4-471B-85E1-94B0184EF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1224793"/>
          <a:ext cx="9906000" cy="393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97156958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605845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213691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67032736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18200922"/>
                    </a:ext>
                  </a:extLst>
                </a:gridCol>
              </a:tblGrid>
              <a:tr h="585261">
                <a:tc gridSpan="5"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Campaña de vida saludable “Yo te cuido, tú me cuidas, todos nos cuidamos”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00564"/>
                  </a:ext>
                </a:extLst>
              </a:tr>
              <a:tr h="1010179">
                <a:tc>
                  <a:txBody>
                    <a:bodyPr/>
                    <a:lstStyle/>
                    <a:p>
                      <a:r>
                        <a:rPr lang="es-MX" b="1" dirty="0"/>
                        <a:t>Actividades a realizar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Fechas de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Responsable por 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Participante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Recursos a emplear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98243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16811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4724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6989"/>
                  </a:ext>
                </a:extLst>
              </a:tr>
              <a:tr h="585261">
                <a:tc>
                  <a:txBody>
                    <a:bodyPr/>
                    <a:lstStyle/>
                    <a:p>
                      <a:r>
                        <a:rPr lang="es-MX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1698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AF1117-2AFE-429A-B276-A204290ACF05}"/>
              </a:ext>
            </a:extLst>
          </p:cNvPr>
          <p:cNvSpPr txBox="1"/>
          <p:nvPr/>
        </p:nvSpPr>
        <p:spPr>
          <a:xfrm>
            <a:off x="857773" y="5351472"/>
            <a:ext cx="1039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*Personal docente, personal administrativo y de intendencia que laboran en la escuela, padres y madres de familia, tutores, cuidadores y otros agentes de la comunidad.</a:t>
            </a:r>
          </a:p>
        </p:txBody>
      </p:sp>
    </p:spTree>
    <p:extLst>
      <p:ext uri="{BB962C8B-B14F-4D97-AF65-F5344CB8AC3E}">
        <p14:creationId xmlns:p14="http://schemas.microsoft.com/office/powerpoint/2010/main" val="619661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D54982-A0F8-43BF-88A4-741AAA06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Trabajo en plenaria </a:t>
            </a:r>
            <a:r>
              <a:rPr lang="en-US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virtual</a:t>
            </a:r>
          </a:p>
        </p:txBody>
      </p:sp>
    </p:spTree>
    <p:extLst>
      <p:ext uri="{BB962C8B-B14F-4D97-AF65-F5344CB8AC3E}">
        <p14:creationId xmlns:p14="http://schemas.microsoft.com/office/powerpoint/2010/main" val="1791628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D1C-0AEE-49D0-96F4-0AD1F7DE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6. La colaboración en la comunidad escolar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05FF5C-7D13-4031-B1A9-B5655F6B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762001"/>
          </a:xfrm>
        </p:spPr>
        <p:txBody>
          <a:bodyPr/>
          <a:lstStyle/>
          <a:p>
            <a:r>
              <a:rPr lang="es-MX" dirty="0"/>
              <a:t>Compartir las acciones más relevantes por equipo para el trabajo colaborativo (están en la diapositiva 19).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60CEEB-E82D-4650-9510-E2BE0EEA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784" y="3471920"/>
            <a:ext cx="5414436" cy="3140373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C721117-DC74-428A-B537-FB4C53618DE4}"/>
              </a:ext>
            </a:extLst>
          </p:cNvPr>
          <p:cNvSpPr/>
          <p:nvPr/>
        </p:nvSpPr>
        <p:spPr>
          <a:xfrm>
            <a:off x="970384" y="4553339"/>
            <a:ext cx="4114800" cy="905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7348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D2E40-98C1-4744-B3E9-66D22629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Reflexión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FB503F05-3399-4AB3-A5D1-29DBCEB7D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288756"/>
              </p:ext>
            </p:extLst>
          </p:nvPr>
        </p:nvGraphicFramePr>
        <p:xfrm>
          <a:off x="1040745" y="1949787"/>
          <a:ext cx="9906000" cy="4023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1409425131"/>
                    </a:ext>
                  </a:extLst>
                </a:gridCol>
              </a:tblGrid>
              <a:tr h="105560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¿Qué hemos reflexionado?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133295"/>
                  </a:ext>
                </a:extLst>
              </a:tr>
              <a:tr h="2967567">
                <a:tc>
                  <a:txBody>
                    <a:bodyPr/>
                    <a:lstStyle/>
                    <a:p>
                      <a:r>
                        <a:rPr lang="es-MX" dirty="0"/>
                        <a:t>Escribe aquí algunas líneas de reflexiones.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7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324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BE148-1010-4DF2-B96E-F88CBC76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600" dirty="0"/>
              <a:t>Actividad 7. Integración de la campaña de vida saludable (60 minutos)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5DAFD-E4AA-4AED-B356-E2D6C99E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s-MX" sz="1800" dirty="0"/>
              <a:t>integrar la Campaña de vida saludable, con la propuesta de cada equipo. las propuestas elaboradas para cada ámbito de la vida saludable. </a:t>
            </a:r>
          </a:p>
          <a:p>
            <a:r>
              <a:rPr lang="es-MX" sz="1800" dirty="0"/>
              <a:t>Rescatar los cuadros de la diapositiva 35-40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21B55A-0BA7-4F0C-B2CA-4F02C69E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1643571"/>
            <a:ext cx="6916633" cy="325081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1654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2A7942-5631-47FC-9908-0E14371AE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0720"/>
            <a:ext cx="10928687" cy="559381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4498D3-77BC-47FF-83B8-71C7219A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44" y="1408921"/>
            <a:ext cx="9960933" cy="39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8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7E23-0E2C-4FC7-B022-5A969C9C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Cierre de la sesión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02DD0E-988E-4489-A687-66066B9F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800" dirty="0"/>
              <a:t>Síntesis del equipo responsable, de lo aprendido.</a:t>
            </a:r>
          </a:p>
        </p:txBody>
      </p:sp>
    </p:spTree>
    <p:extLst>
      <p:ext uri="{BB962C8B-B14F-4D97-AF65-F5344CB8AC3E}">
        <p14:creationId xmlns:p14="http://schemas.microsoft.com/office/powerpoint/2010/main" val="2298460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4885B-309E-497E-A55E-F9F4D26A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Preparación para la sesión 03. “Hacia nuevos roles de docentes y estudiantes”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A376E-D4B7-4C84-9689-15C5DDCC6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4000" dirty="0"/>
              <a:t>Se recuerda que se realizarán 3 actividades individuales y en equipo de aproximadamente 2 horas.</a:t>
            </a:r>
          </a:p>
          <a:p>
            <a:r>
              <a:rPr lang="es-MX" sz="4000" dirty="0"/>
              <a:t>Se acuerda hora para plenaria de cierre.</a:t>
            </a:r>
          </a:p>
        </p:txBody>
      </p:sp>
    </p:spTree>
    <p:extLst>
      <p:ext uri="{BB962C8B-B14F-4D97-AF65-F5344CB8AC3E}">
        <p14:creationId xmlns:p14="http://schemas.microsoft.com/office/powerpoint/2010/main" val="513127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estudiantes mirando por un microscopio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>
            <a:noAutofit/>
          </a:bodyPr>
          <a:lstStyle/>
          <a:p>
            <a:pPr algn="l" rtl="0"/>
            <a:r>
              <a:rPr lang="es-ES" sz="11700" b="1" dirty="0"/>
              <a:t>Muchas </a:t>
            </a:r>
            <a:br>
              <a:rPr lang="es-ES" sz="11700" b="1" dirty="0"/>
            </a:br>
            <a:r>
              <a:rPr lang="es-ES" sz="11700" dirty="0">
                <a:solidFill>
                  <a:schemeClr val="tx1"/>
                </a:solidFill>
              </a:rPr>
              <a:t>gracias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>
            <a:normAutofit/>
          </a:bodyPr>
          <a:lstStyle/>
          <a:p>
            <a:pPr algn="l" rtl="0"/>
            <a:endParaRPr lang="es-MX" b="0" i="0" dirty="0">
              <a:effectLst/>
              <a:latin typeface="Roboto"/>
              <a:hlinkClick r:id="rId5"/>
            </a:endParaRPr>
          </a:p>
          <a:p>
            <a:pPr algn="l" rtl="0"/>
            <a:r>
              <a:rPr lang="es-MX" b="0" i="0" dirty="0">
                <a:effectLst/>
                <a:latin typeface="Roboto"/>
                <a:hlinkClick r:id="rId5"/>
              </a:rPr>
              <a:t>https://www.youtube.com/c/alexduveintegral?sub_confirmation=1</a:t>
            </a:r>
            <a:endParaRPr lang="es-MX" b="0" i="0" dirty="0">
              <a:effectLst/>
              <a:latin typeface="Roboto"/>
            </a:endParaRPr>
          </a:p>
          <a:p>
            <a:pPr algn="l" rtl="0"/>
            <a:r>
              <a:rPr lang="es-ES" dirty="0"/>
              <a:t>Si te sirvió el material suscríbete a mi canal en el enlace anterior</a:t>
            </a: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D2B4D7-8CA1-42B3-8F70-41AAF6C8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Trabajo</a:t>
            </a:r>
            <a:r>
              <a:rPr lang="en-US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en</a:t>
            </a:r>
            <a:r>
              <a:rPr lang="en-US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equipo</a:t>
            </a:r>
          </a:p>
        </p:txBody>
      </p:sp>
    </p:spTree>
    <p:extLst>
      <p:ext uri="{BB962C8B-B14F-4D97-AF65-F5344CB8AC3E}">
        <p14:creationId xmlns:p14="http://schemas.microsoft.com/office/powerpoint/2010/main" val="14188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560A0-BF47-4D51-B25C-47829F24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s-MX" dirty="0"/>
              <a:t>Actividad 1. Sentido de pertenencia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D499-F829-4845-906F-D341A20E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20" y="1652631"/>
            <a:ext cx="9905998" cy="1420536"/>
          </a:xfrm>
        </p:spPr>
        <p:txBody>
          <a:bodyPr/>
          <a:lstStyle/>
          <a:p>
            <a:r>
              <a:rPr lang="es-MX" dirty="0"/>
              <a:t>Ver el siguiente vídeo. Actividad 1. Sentido de pertenencia Video 9. ¿Cuál es el sentido de la escuela? </a:t>
            </a:r>
            <a:r>
              <a:rPr lang="es-MX" dirty="0">
                <a:hlinkClick r:id="rId2"/>
              </a:rPr>
              <a:t>https://youtu.be/-NodI-UX_fM (del </a:t>
            </a:r>
            <a:r>
              <a:rPr lang="es-MX" dirty="0"/>
              <a:t>inicio al 2:57)</a:t>
            </a:r>
          </a:p>
          <a:p>
            <a:r>
              <a:rPr lang="es-MX" dirty="0"/>
              <a:t>Compartir las respuestas anteriores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513C439-65BE-48F3-B3C7-44DCC9615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34662"/>
              </p:ext>
            </p:extLst>
          </p:nvPr>
        </p:nvGraphicFramePr>
        <p:xfrm>
          <a:off x="1520271" y="3186791"/>
          <a:ext cx="8128000" cy="256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868887718"/>
                    </a:ext>
                  </a:extLst>
                </a:gridCol>
              </a:tblGrid>
              <a:tr h="39530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REFLEXIONES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82868"/>
                  </a:ext>
                </a:extLst>
              </a:tr>
              <a:tr h="2169679">
                <a:tc>
                  <a:txBody>
                    <a:bodyPr/>
                    <a:lstStyle/>
                    <a:p>
                      <a:r>
                        <a:rPr lang="es-MX" dirty="0"/>
                        <a:t>Escribe aquí tus reflexiones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9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1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54982-A0F8-43BF-88A4-741AAA06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Trabajo</a:t>
            </a:r>
            <a:r>
              <a:rPr lang="en-US" sz="66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individual</a:t>
            </a:r>
          </a:p>
        </p:txBody>
      </p:sp>
    </p:spTree>
    <p:extLst>
      <p:ext uri="{BB962C8B-B14F-4D97-AF65-F5344CB8AC3E}">
        <p14:creationId xmlns:p14="http://schemas.microsoft.com/office/powerpoint/2010/main" val="110730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65456-7BF2-4B8E-8D9A-4CDD20D5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818" y="639905"/>
            <a:ext cx="4570382" cy="13498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Actividad 2. Construyendo comunidad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088343-54EF-4DF7-B854-CD926F1D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65" y="2365695"/>
            <a:ext cx="4343873" cy="37928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2100" dirty="0"/>
              <a:t>Revisa el significado de comunidad y comunidad educativa (ver Anexo 3).</a:t>
            </a:r>
          </a:p>
          <a:p>
            <a:r>
              <a:rPr lang="es-MX" sz="2000" dirty="0"/>
              <a:t>Ver vídeo. Rebeca Anijovich Práctica Reflexiva </a:t>
            </a:r>
            <a:r>
              <a:rPr lang="es-MX" sz="2000" dirty="0">
                <a:hlinkClick r:id="rId3"/>
              </a:rPr>
              <a:t>https://youtu.be/y6TzvbP8ekc </a:t>
            </a:r>
            <a:r>
              <a:rPr lang="es-MX" sz="2000" dirty="0"/>
              <a:t>(del inicio al 10:11)</a:t>
            </a:r>
            <a:endParaRPr lang="en-US" sz="21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D703690-8A72-4F36-B16E-87034131D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807" y="639905"/>
            <a:ext cx="5581878" cy="558187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9580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A3AE5-8730-4C4D-8391-34DEB9395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69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A0466F-55BA-4B4C-B910-3BFE9417EB9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1424</Words>
  <Application>Microsoft Office PowerPoint</Application>
  <PresentationFormat>Panorámica</PresentationFormat>
  <Paragraphs>185</Paragraphs>
  <Slides>48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3" baseType="lpstr">
      <vt:lpstr>Arial</vt:lpstr>
      <vt:lpstr>Calibri</vt:lpstr>
      <vt:lpstr>Century Gothic</vt:lpstr>
      <vt:lpstr>Roboto</vt:lpstr>
      <vt:lpstr>Malla</vt:lpstr>
      <vt:lpstr>Sesión 2. Fortalecimiento de la colaboración en la escuela Taller intensivo de capacitación docente</vt:lpstr>
      <vt:lpstr>Propósito</vt:lpstr>
      <vt:lpstr>Trabajo individual</vt:lpstr>
      <vt:lpstr>Actividad 1. Sentido de pertenencia </vt:lpstr>
      <vt:lpstr>Trabajo en equipo</vt:lpstr>
      <vt:lpstr>Actividad 1. Sentido de pertenencia </vt:lpstr>
      <vt:lpstr>Trabajo individual</vt:lpstr>
      <vt:lpstr>Actividad 2. Construyendo comunidad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Producto. A partir de la reflexión sobre las prácticas actuales, desarrolla dos ideas para fortalecer el trabajo colaborativo</vt:lpstr>
      <vt:lpstr>Trabajo en equipo</vt:lpstr>
      <vt:lpstr>Presentación de PowerPoint</vt:lpstr>
      <vt:lpstr>Propuestas más relevantes</vt:lpstr>
      <vt:lpstr>Actividad 3. Participación de la familia “Yo te cuido, tú me cuidas, todos nos cuidamos” </vt:lpstr>
      <vt:lpstr>Trabajo individual</vt:lpstr>
      <vt:lpstr>Actividad 4. Factores de riesgo y protección del bienestar 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Responde</vt:lpstr>
      <vt:lpstr>Trabajo en equipo</vt:lpstr>
      <vt:lpstr>Actividad 5. Campaña de vida saludable</vt:lpstr>
      <vt:lpstr>Presentación de PowerPoint</vt:lpstr>
      <vt:lpstr>Cada equipo trabajará un ámbito de vida saludable, el propósito es buscar un impacto en la comunidad escolar y no únicamente a nuestra aula, y vivir el proceso de la colaboración</vt:lpstr>
      <vt:lpstr>Presentación de PowerPoint</vt:lpstr>
      <vt:lpstr>Elementos necesarios para la campaña</vt:lpstr>
      <vt:lpstr>Elementos necesarios para la campaña</vt:lpstr>
      <vt:lpstr>Elementos necesarios para la campaña</vt:lpstr>
      <vt:lpstr>Elementos necesarios para la campaña</vt:lpstr>
      <vt:lpstr>Elementos necesarios para la campaña</vt:lpstr>
      <vt:lpstr>Elementos necesarios para la campaña</vt:lpstr>
      <vt:lpstr>Trabajo en plenaria virtual</vt:lpstr>
      <vt:lpstr>Actividad 6. La colaboración en la comunidad escolar</vt:lpstr>
      <vt:lpstr>Reflexión</vt:lpstr>
      <vt:lpstr>Actividad 7. Integración de la campaña de vida saludable (60 minutos)</vt:lpstr>
      <vt:lpstr>Presentación de PowerPoint</vt:lpstr>
      <vt:lpstr>Cierre de la sesión</vt:lpstr>
      <vt:lpstr>Preparación para la sesión 03. “Hacia nuevos roles de docentes y estudiantes”</vt:lpstr>
      <vt:lpstr>Muchas 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2. Fortalecimiento de la colaboración en la escuela Taller intensivo de capacitación</dc:title>
  <dc:creator>ULISES ALEJANDRO DUARTE VELAZQUEZ</dc:creator>
  <cp:lastModifiedBy>ULISES ALEJANDRO DUARTE VELAZQUEZ</cp:lastModifiedBy>
  <cp:revision>3</cp:revision>
  <dcterms:created xsi:type="dcterms:W3CDTF">2020-07-16T14:20:43Z</dcterms:created>
  <dcterms:modified xsi:type="dcterms:W3CDTF">2020-07-16T15:13:14Z</dcterms:modified>
</cp:coreProperties>
</file>